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Archivo Black" panose="020B0604020202020204" charset="0"/>
      <p:regular r:id="rId25"/>
    </p:embeddedFont>
    <p:embeddedFont>
      <p:font typeface="Arimo" panose="020B0604020202020204" charset="0"/>
      <p:regular r:id="rId26"/>
    </p:embeddedFont>
    <p:embeddedFont>
      <p:font typeface="Arimo Bold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</p:embeddedFont>
    <p:embeddedFont>
      <p:font typeface="Canva Sans" panose="020B0604020202020204" charset="0"/>
      <p:regular r:id="rId30"/>
    </p:embeddedFont>
    <p:embeddedFont>
      <p:font typeface="Lato Bold Bold" panose="020B0604020202020204" charset="0"/>
      <p:regular r:id="rId31"/>
    </p:embeddedFont>
    <p:embeddedFont>
      <p:font typeface="Lato Bold Italics" panose="020B0604020202020204" charset="0"/>
      <p:regular r:id="rId32"/>
    </p:embeddedFont>
    <p:embeddedFont>
      <p:font typeface="Marykate" panose="020B0604020202020204" charset="0"/>
      <p:regular r:id="rId33"/>
    </p:embeddedFont>
    <p:embeddedFont>
      <p:font typeface="Poppins ExtraBold" panose="00000900000000000000" pitchFamily="2" charset="0"/>
      <p:regular r:id="rId34"/>
      <p:bold r:id="rId35"/>
      <p:boldItalic r:id="rId36"/>
    </p:embeddedFont>
    <p:embeddedFont>
      <p:font typeface="Poppins ExtraBold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1.jpeg"/><Relationship Id="rId18" Type="http://schemas.openxmlformats.org/officeDocument/2006/relationships/image" Target="../media/image34.png"/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12" Type="http://schemas.openxmlformats.org/officeDocument/2006/relationships/image" Target="../media/image30.svg"/><Relationship Id="rId17" Type="http://schemas.openxmlformats.org/officeDocument/2006/relationships/image" Target="../media/image33.svg"/><Relationship Id="rId2" Type="http://schemas.openxmlformats.org/officeDocument/2006/relationships/image" Target="../media/image19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9.png"/><Relationship Id="rId5" Type="http://schemas.openxmlformats.org/officeDocument/2006/relationships/image" Target="../media/image2.svg"/><Relationship Id="rId1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1.jpeg"/><Relationship Id="rId18" Type="http://schemas.openxmlformats.org/officeDocument/2006/relationships/image" Target="../media/image34.png"/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12" Type="http://schemas.openxmlformats.org/officeDocument/2006/relationships/image" Target="../media/image30.svg"/><Relationship Id="rId17" Type="http://schemas.openxmlformats.org/officeDocument/2006/relationships/image" Target="../media/image33.svg"/><Relationship Id="rId2" Type="http://schemas.openxmlformats.org/officeDocument/2006/relationships/image" Target="../media/image19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9.png"/><Relationship Id="rId5" Type="http://schemas.openxmlformats.org/officeDocument/2006/relationships/image" Target="../media/image2.svg"/><Relationship Id="rId1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1.jpeg"/><Relationship Id="rId18" Type="http://schemas.openxmlformats.org/officeDocument/2006/relationships/image" Target="../media/image35.png"/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12" Type="http://schemas.openxmlformats.org/officeDocument/2006/relationships/image" Target="../media/image30.svg"/><Relationship Id="rId17" Type="http://schemas.openxmlformats.org/officeDocument/2006/relationships/image" Target="../media/image33.svg"/><Relationship Id="rId2" Type="http://schemas.openxmlformats.org/officeDocument/2006/relationships/image" Target="../media/image19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9.png"/><Relationship Id="rId5" Type="http://schemas.openxmlformats.org/officeDocument/2006/relationships/image" Target="../media/image2.svg"/><Relationship Id="rId15" Type="http://schemas.openxmlformats.org/officeDocument/2006/relationships/image" Target="../media/image23.svg"/><Relationship Id="rId10" Type="http://schemas.openxmlformats.org/officeDocument/2006/relationships/image" Target="../media/image28.png"/><Relationship Id="rId19" Type="http://schemas.openxmlformats.org/officeDocument/2006/relationships/image" Target="../media/image3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3.svg"/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12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3.svg"/><Relationship Id="rId5" Type="http://schemas.openxmlformats.org/officeDocument/2006/relationships/image" Target="../media/image2.svg"/><Relationship Id="rId15" Type="http://schemas.openxmlformats.org/officeDocument/2006/relationships/image" Target="../media/image36.sv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3.svg"/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12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3.svg"/><Relationship Id="rId5" Type="http://schemas.openxmlformats.org/officeDocument/2006/relationships/image" Target="../media/image2.svg"/><Relationship Id="rId15" Type="http://schemas.openxmlformats.org/officeDocument/2006/relationships/image" Target="../media/image36.sv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12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7.png"/><Relationship Id="rId5" Type="http://schemas.openxmlformats.org/officeDocument/2006/relationships/image" Target="../media/image2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3.svg"/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12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3.svg"/><Relationship Id="rId5" Type="http://schemas.openxmlformats.org/officeDocument/2006/relationships/image" Target="../media/image2.svg"/><Relationship Id="rId15" Type="http://schemas.openxmlformats.org/officeDocument/2006/relationships/image" Target="../media/image36.sv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3.svg"/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12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3.svg"/><Relationship Id="rId5" Type="http://schemas.openxmlformats.org/officeDocument/2006/relationships/image" Target="../media/image2.svg"/><Relationship Id="rId15" Type="http://schemas.openxmlformats.org/officeDocument/2006/relationships/image" Target="../media/image36.sv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3.svg"/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12" Type="http://schemas.openxmlformats.org/officeDocument/2006/relationships/image" Target="../media/image32.png"/><Relationship Id="rId17" Type="http://schemas.openxmlformats.org/officeDocument/2006/relationships/image" Target="../media/image40.svg"/><Relationship Id="rId2" Type="http://schemas.openxmlformats.org/officeDocument/2006/relationships/image" Target="../media/image19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3.svg"/><Relationship Id="rId5" Type="http://schemas.openxmlformats.org/officeDocument/2006/relationships/image" Target="../media/image2.svg"/><Relationship Id="rId15" Type="http://schemas.openxmlformats.org/officeDocument/2006/relationships/image" Target="../media/image36.sv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3.svg"/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12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3.svg"/><Relationship Id="rId5" Type="http://schemas.openxmlformats.org/officeDocument/2006/relationships/image" Target="../media/image2.svg"/><Relationship Id="rId15" Type="http://schemas.openxmlformats.org/officeDocument/2006/relationships/image" Target="../media/image36.sv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3.svg"/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12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3.svg"/><Relationship Id="rId5" Type="http://schemas.openxmlformats.org/officeDocument/2006/relationships/image" Target="../media/image2.svg"/><Relationship Id="rId15" Type="http://schemas.openxmlformats.org/officeDocument/2006/relationships/image" Target="../media/image36.sv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3.svg"/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12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3.svg"/><Relationship Id="rId5" Type="http://schemas.openxmlformats.org/officeDocument/2006/relationships/image" Target="../media/image2.svg"/><Relationship Id="rId15" Type="http://schemas.openxmlformats.org/officeDocument/2006/relationships/image" Target="../media/image36.sv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3.svg"/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12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3.svg"/><Relationship Id="rId5" Type="http://schemas.openxmlformats.org/officeDocument/2006/relationships/image" Target="../media/image2.svg"/><Relationship Id="rId15" Type="http://schemas.openxmlformats.org/officeDocument/2006/relationships/image" Target="../media/image36.sv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12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png"/><Relationship Id="rId5" Type="http://schemas.openxmlformats.org/officeDocument/2006/relationships/image" Target="../media/image2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12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png"/><Relationship Id="rId5" Type="http://schemas.openxmlformats.org/officeDocument/2006/relationships/image" Target="../media/image2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12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png"/><Relationship Id="rId5" Type="http://schemas.openxmlformats.org/officeDocument/2006/relationships/image" Target="../media/image2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12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png"/><Relationship Id="rId5" Type="http://schemas.openxmlformats.org/officeDocument/2006/relationships/image" Target="../media/image2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3.svg"/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12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5.svg"/><Relationship Id="rId5" Type="http://schemas.openxmlformats.org/officeDocument/2006/relationships/image" Target="../media/image2.svg"/><Relationship Id="rId15" Type="http://schemas.openxmlformats.org/officeDocument/2006/relationships/image" Target="../media/image27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3.svg"/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12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5.svg"/><Relationship Id="rId5" Type="http://schemas.openxmlformats.org/officeDocument/2006/relationships/image" Target="../media/image2.svg"/><Relationship Id="rId15" Type="http://schemas.openxmlformats.org/officeDocument/2006/relationships/image" Target="../media/image27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45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49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66743" y="6886593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499815" y="1028700"/>
            <a:ext cx="766692" cy="639839"/>
            <a:chOff x="0" y="0"/>
            <a:chExt cx="1022256" cy="8531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22223" cy="853059"/>
            </a:xfrm>
            <a:custGeom>
              <a:avLst/>
              <a:gdLst/>
              <a:ahLst/>
              <a:cxnLst/>
              <a:rect l="l" t="t" r="r" b="b"/>
              <a:pathLst>
                <a:path w="1022223" h="853059">
                  <a:moveTo>
                    <a:pt x="0" y="0"/>
                  </a:moveTo>
                  <a:lnTo>
                    <a:pt x="1022223" y="0"/>
                  </a:lnTo>
                  <a:lnTo>
                    <a:pt x="1022223" y="853059"/>
                  </a:lnTo>
                  <a:lnTo>
                    <a:pt x="0" y="853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328" b="-328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0" y="0"/>
            <a:ext cx="541602" cy="10287000"/>
          </a:xfrm>
          <a:custGeom>
            <a:avLst/>
            <a:gdLst/>
            <a:ahLst/>
            <a:cxnLst/>
            <a:rect l="l" t="t" r="r" b="b"/>
            <a:pathLst>
              <a:path w="541602" h="10287000">
                <a:moveTo>
                  <a:pt x="0" y="0"/>
                </a:moveTo>
                <a:lnTo>
                  <a:pt x="541602" y="0"/>
                </a:lnTo>
                <a:lnTo>
                  <a:pt x="5416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5078823" y="566688"/>
            <a:ext cx="13611850" cy="2203702"/>
          </a:xfrm>
          <a:custGeom>
            <a:avLst/>
            <a:gdLst/>
            <a:ahLst/>
            <a:cxnLst/>
            <a:rect l="l" t="t" r="r" b="b"/>
            <a:pathLst>
              <a:path w="13611850" h="2203702">
                <a:moveTo>
                  <a:pt x="0" y="0"/>
                </a:moveTo>
                <a:lnTo>
                  <a:pt x="13611849" y="0"/>
                </a:lnTo>
                <a:lnTo>
                  <a:pt x="13611849" y="2203702"/>
                </a:lnTo>
                <a:lnTo>
                  <a:pt x="0" y="2203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58145" y="3349747"/>
            <a:ext cx="8408598" cy="1103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83"/>
              </a:lnSpc>
            </a:pPr>
            <a:r>
              <a:rPr lang="en-US" sz="7508" spc="750">
                <a:solidFill>
                  <a:srgbClr val="5271FF"/>
                </a:solidFill>
                <a:latin typeface="Poppins ExtraBold Bold"/>
              </a:rPr>
              <a:t>Project Title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8145" y="5378719"/>
            <a:ext cx="15125492" cy="2353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8420" spc="421">
                <a:solidFill>
                  <a:srgbClr val="2B4A9D"/>
                </a:solidFill>
                <a:latin typeface="Poppins ExtraBold Bold"/>
              </a:rPr>
              <a:t>Online Furniture Marketing System</a:t>
            </a:r>
          </a:p>
        </p:txBody>
      </p:sp>
      <p:sp>
        <p:nvSpPr>
          <p:cNvPr id="11" name="AutoShape 11"/>
          <p:cNvSpPr/>
          <p:nvPr/>
        </p:nvSpPr>
        <p:spPr>
          <a:xfrm>
            <a:off x="2584352" y="4897670"/>
            <a:ext cx="4607891" cy="0"/>
          </a:xfrm>
          <a:prstGeom prst="line">
            <a:avLst/>
          </a:prstGeom>
          <a:ln w="66675" cap="flat">
            <a:solidFill>
              <a:srgbClr val="4F4F4F"/>
            </a:solidFill>
            <a:prstDash val="solid"/>
            <a:headEnd type="diamond" w="lg" len="lg"/>
            <a:tailEnd type="diamond" w="lg" len="lg"/>
          </a:ln>
        </p:spPr>
      </p:sp>
    </p:spTree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816" y="0"/>
            <a:ext cx="452408" cy="10287003"/>
          </a:xfrm>
          <a:custGeom>
            <a:avLst/>
            <a:gdLst/>
            <a:ahLst/>
            <a:cxnLst/>
            <a:rect l="l" t="t" r="r" b="b"/>
            <a:pathLst>
              <a:path w="452408" h="10287003">
                <a:moveTo>
                  <a:pt x="0" y="0"/>
                </a:moveTo>
                <a:lnTo>
                  <a:pt x="452408" y="0"/>
                </a:lnTo>
                <a:lnTo>
                  <a:pt x="452408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26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30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47743" y="6766354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7743" y="-5197045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852744" y="451600"/>
            <a:ext cx="3894337" cy="5207560"/>
            <a:chOff x="0" y="0"/>
            <a:chExt cx="5192449" cy="69434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92395" cy="6943471"/>
            </a:xfrm>
            <a:custGeom>
              <a:avLst/>
              <a:gdLst/>
              <a:ahLst/>
              <a:cxnLst/>
              <a:rect l="l" t="t" r="r" b="b"/>
              <a:pathLst>
                <a:path w="5192395" h="6943471">
                  <a:moveTo>
                    <a:pt x="0" y="0"/>
                  </a:moveTo>
                  <a:lnTo>
                    <a:pt x="5192395" y="0"/>
                  </a:lnTo>
                  <a:lnTo>
                    <a:pt x="5192395" y="6943471"/>
                  </a:lnTo>
                  <a:lnTo>
                    <a:pt x="0" y="6943471"/>
                  </a:lnTo>
                  <a:close/>
                </a:path>
              </a:pathLst>
            </a:custGeom>
            <a:blipFill>
              <a:blip r:embed="rId10"/>
              <a:stretch>
                <a:fillRect l="-16860" r="-16861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3818402" y="417258"/>
            <a:ext cx="3963020" cy="5276243"/>
          </a:xfrm>
          <a:custGeom>
            <a:avLst/>
            <a:gdLst/>
            <a:ahLst/>
            <a:cxnLst/>
            <a:rect l="l" t="t" r="r" b="b"/>
            <a:pathLst>
              <a:path w="3963020" h="5276243">
                <a:moveTo>
                  <a:pt x="0" y="0"/>
                </a:moveTo>
                <a:lnTo>
                  <a:pt x="3963020" y="0"/>
                </a:lnTo>
                <a:lnTo>
                  <a:pt x="3963020" y="5276243"/>
                </a:lnTo>
                <a:lnTo>
                  <a:pt x="0" y="52762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988640" y="4544520"/>
            <a:ext cx="3894337" cy="5207560"/>
            <a:chOff x="0" y="0"/>
            <a:chExt cx="5192449" cy="69434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92395" cy="6943471"/>
            </a:xfrm>
            <a:custGeom>
              <a:avLst/>
              <a:gdLst/>
              <a:ahLst/>
              <a:cxnLst/>
              <a:rect l="l" t="t" r="r" b="b"/>
              <a:pathLst>
                <a:path w="5192395" h="6943471">
                  <a:moveTo>
                    <a:pt x="0" y="0"/>
                  </a:moveTo>
                  <a:lnTo>
                    <a:pt x="5192395" y="0"/>
                  </a:lnTo>
                  <a:lnTo>
                    <a:pt x="5192395" y="6943471"/>
                  </a:lnTo>
                  <a:lnTo>
                    <a:pt x="0" y="6943471"/>
                  </a:lnTo>
                  <a:close/>
                </a:path>
              </a:pathLst>
            </a:custGeom>
            <a:blipFill>
              <a:blip r:embed="rId13"/>
              <a:stretch>
                <a:fillRect l="-19432" r="-19433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1954298" y="4510178"/>
            <a:ext cx="3963020" cy="5276243"/>
          </a:xfrm>
          <a:custGeom>
            <a:avLst/>
            <a:gdLst/>
            <a:ahLst/>
            <a:cxnLst/>
            <a:rect l="l" t="t" r="r" b="b"/>
            <a:pathLst>
              <a:path w="3963020" h="5276243">
                <a:moveTo>
                  <a:pt x="0" y="0"/>
                </a:moveTo>
                <a:lnTo>
                  <a:pt x="3963020" y="0"/>
                </a:lnTo>
                <a:lnTo>
                  <a:pt x="3963020" y="5276243"/>
                </a:lnTo>
                <a:lnTo>
                  <a:pt x="0" y="52762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0" y="2529599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819698" y="574230"/>
            <a:ext cx="7951652" cy="1628318"/>
          </a:xfrm>
          <a:custGeom>
            <a:avLst/>
            <a:gdLst/>
            <a:ahLst/>
            <a:cxnLst/>
            <a:rect l="l" t="t" r="r" b="b"/>
            <a:pathLst>
              <a:path w="7951652" h="1628318">
                <a:moveTo>
                  <a:pt x="0" y="0"/>
                </a:moveTo>
                <a:lnTo>
                  <a:pt x="7951652" y="0"/>
                </a:lnTo>
                <a:lnTo>
                  <a:pt x="7951652" y="1628319"/>
                </a:lnTo>
                <a:lnTo>
                  <a:pt x="0" y="162831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176699" y="2658575"/>
            <a:ext cx="652524" cy="570662"/>
            <a:chOff x="0" y="0"/>
            <a:chExt cx="870032" cy="7608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0077" cy="760857"/>
            </a:xfrm>
            <a:custGeom>
              <a:avLst/>
              <a:gdLst/>
              <a:ahLst/>
              <a:cxnLst/>
              <a:rect l="l" t="t" r="r" b="b"/>
              <a:pathLst>
                <a:path w="870077" h="760857">
                  <a:moveTo>
                    <a:pt x="0" y="0"/>
                  </a:moveTo>
                  <a:lnTo>
                    <a:pt x="870077" y="0"/>
                  </a:lnTo>
                  <a:lnTo>
                    <a:pt x="870077" y="760857"/>
                  </a:lnTo>
                  <a:lnTo>
                    <a:pt x="0" y="760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45" r="-45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428018" y="2610950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"/>
              </a:rPr>
              <a:t>E-Commerce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85133" y="1005511"/>
            <a:ext cx="7020782" cy="77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4"/>
              </a:lnSpc>
            </a:pPr>
            <a:r>
              <a:rPr lang="en-US" sz="5299" spc="264">
                <a:solidFill>
                  <a:srgbClr val="FFFFFF"/>
                </a:solidFill>
                <a:latin typeface="Poppins ExtraBold"/>
              </a:rPr>
              <a:t>Solutions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28018" y="3181810"/>
            <a:ext cx="8926205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E-commerce, short for electronic commerce, refers to the buying and selling of goods and services over the interne</a:t>
            </a:r>
          </a:p>
        </p:txBody>
      </p:sp>
      <p:sp>
        <p:nvSpPr>
          <p:cNvPr id="20" name="Freeform 20"/>
          <p:cNvSpPr/>
          <p:nvPr/>
        </p:nvSpPr>
        <p:spPr>
          <a:xfrm>
            <a:off x="0" y="5020770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1"/>
                </a:lnTo>
                <a:lnTo>
                  <a:pt x="0" y="8290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176699" y="5149745"/>
            <a:ext cx="652524" cy="570662"/>
            <a:chOff x="0" y="0"/>
            <a:chExt cx="870032" cy="76088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0077" cy="760857"/>
            </a:xfrm>
            <a:custGeom>
              <a:avLst/>
              <a:gdLst/>
              <a:ahLst/>
              <a:cxnLst/>
              <a:rect l="l" t="t" r="r" b="b"/>
              <a:pathLst>
                <a:path w="870077" h="760857">
                  <a:moveTo>
                    <a:pt x="0" y="0"/>
                  </a:moveTo>
                  <a:lnTo>
                    <a:pt x="870077" y="0"/>
                  </a:lnTo>
                  <a:lnTo>
                    <a:pt x="870077" y="760857"/>
                  </a:lnTo>
                  <a:lnTo>
                    <a:pt x="0" y="760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45" r="-45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2428018" y="5102120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"/>
              </a:rPr>
              <a:t>Developing Existing Systems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28018" y="5672980"/>
            <a:ext cx="8926205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With the advancement of the websites of the electronic furniture business</a:t>
            </a:r>
          </a:p>
        </p:txBody>
      </p:sp>
    </p:spTree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816" y="0"/>
            <a:ext cx="452408" cy="10287003"/>
          </a:xfrm>
          <a:custGeom>
            <a:avLst/>
            <a:gdLst/>
            <a:ahLst/>
            <a:cxnLst/>
            <a:rect l="l" t="t" r="r" b="b"/>
            <a:pathLst>
              <a:path w="452408" h="10287003">
                <a:moveTo>
                  <a:pt x="0" y="0"/>
                </a:moveTo>
                <a:lnTo>
                  <a:pt x="452408" y="0"/>
                </a:lnTo>
                <a:lnTo>
                  <a:pt x="452408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26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30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47743" y="6766354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7743" y="-5197045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852744" y="451600"/>
            <a:ext cx="3894337" cy="5207560"/>
            <a:chOff x="0" y="0"/>
            <a:chExt cx="5192449" cy="69434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92395" cy="6943471"/>
            </a:xfrm>
            <a:custGeom>
              <a:avLst/>
              <a:gdLst/>
              <a:ahLst/>
              <a:cxnLst/>
              <a:rect l="l" t="t" r="r" b="b"/>
              <a:pathLst>
                <a:path w="5192395" h="6943471">
                  <a:moveTo>
                    <a:pt x="0" y="0"/>
                  </a:moveTo>
                  <a:lnTo>
                    <a:pt x="5192395" y="0"/>
                  </a:lnTo>
                  <a:lnTo>
                    <a:pt x="5192395" y="6943471"/>
                  </a:lnTo>
                  <a:lnTo>
                    <a:pt x="0" y="6943471"/>
                  </a:lnTo>
                  <a:close/>
                </a:path>
              </a:pathLst>
            </a:custGeom>
            <a:blipFill>
              <a:blip r:embed="rId10"/>
              <a:stretch>
                <a:fillRect l="-16860" r="-16861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3818402" y="417258"/>
            <a:ext cx="3963020" cy="5276243"/>
          </a:xfrm>
          <a:custGeom>
            <a:avLst/>
            <a:gdLst/>
            <a:ahLst/>
            <a:cxnLst/>
            <a:rect l="l" t="t" r="r" b="b"/>
            <a:pathLst>
              <a:path w="3963020" h="5276243">
                <a:moveTo>
                  <a:pt x="0" y="0"/>
                </a:moveTo>
                <a:lnTo>
                  <a:pt x="3963020" y="0"/>
                </a:lnTo>
                <a:lnTo>
                  <a:pt x="3963020" y="5276243"/>
                </a:lnTo>
                <a:lnTo>
                  <a:pt x="0" y="52762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988640" y="4544520"/>
            <a:ext cx="3894337" cy="5207560"/>
            <a:chOff x="0" y="0"/>
            <a:chExt cx="5192449" cy="69434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92395" cy="6943471"/>
            </a:xfrm>
            <a:custGeom>
              <a:avLst/>
              <a:gdLst/>
              <a:ahLst/>
              <a:cxnLst/>
              <a:rect l="l" t="t" r="r" b="b"/>
              <a:pathLst>
                <a:path w="5192395" h="6943471">
                  <a:moveTo>
                    <a:pt x="0" y="0"/>
                  </a:moveTo>
                  <a:lnTo>
                    <a:pt x="5192395" y="0"/>
                  </a:lnTo>
                  <a:lnTo>
                    <a:pt x="5192395" y="6943471"/>
                  </a:lnTo>
                  <a:lnTo>
                    <a:pt x="0" y="6943471"/>
                  </a:lnTo>
                  <a:close/>
                </a:path>
              </a:pathLst>
            </a:custGeom>
            <a:blipFill>
              <a:blip r:embed="rId13"/>
              <a:stretch>
                <a:fillRect l="-19432" r="-19433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1954298" y="4510178"/>
            <a:ext cx="3963020" cy="5276243"/>
          </a:xfrm>
          <a:custGeom>
            <a:avLst/>
            <a:gdLst/>
            <a:ahLst/>
            <a:cxnLst/>
            <a:rect l="l" t="t" r="r" b="b"/>
            <a:pathLst>
              <a:path w="3963020" h="5276243">
                <a:moveTo>
                  <a:pt x="0" y="0"/>
                </a:moveTo>
                <a:lnTo>
                  <a:pt x="3963020" y="0"/>
                </a:lnTo>
                <a:lnTo>
                  <a:pt x="3963020" y="5276243"/>
                </a:lnTo>
                <a:lnTo>
                  <a:pt x="0" y="52762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0" y="2529599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819698" y="574230"/>
            <a:ext cx="7951652" cy="1628318"/>
          </a:xfrm>
          <a:custGeom>
            <a:avLst/>
            <a:gdLst/>
            <a:ahLst/>
            <a:cxnLst/>
            <a:rect l="l" t="t" r="r" b="b"/>
            <a:pathLst>
              <a:path w="7951652" h="1628318">
                <a:moveTo>
                  <a:pt x="0" y="0"/>
                </a:moveTo>
                <a:lnTo>
                  <a:pt x="7951652" y="0"/>
                </a:lnTo>
                <a:lnTo>
                  <a:pt x="7951652" y="1628319"/>
                </a:lnTo>
                <a:lnTo>
                  <a:pt x="0" y="162831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176699" y="2658575"/>
            <a:ext cx="652524" cy="570662"/>
            <a:chOff x="0" y="0"/>
            <a:chExt cx="870032" cy="7608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0077" cy="760857"/>
            </a:xfrm>
            <a:custGeom>
              <a:avLst/>
              <a:gdLst/>
              <a:ahLst/>
              <a:cxnLst/>
              <a:rect l="l" t="t" r="r" b="b"/>
              <a:pathLst>
                <a:path w="870077" h="760857">
                  <a:moveTo>
                    <a:pt x="0" y="0"/>
                  </a:moveTo>
                  <a:lnTo>
                    <a:pt x="870077" y="0"/>
                  </a:lnTo>
                  <a:lnTo>
                    <a:pt x="870077" y="760857"/>
                  </a:lnTo>
                  <a:lnTo>
                    <a:pt x="0" y="760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45" r="-45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428018" y="2610950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Very useful features for buyer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85133" y="1005511"/>
            <a:ext cx="7020782" cy="77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4"/>
              </a:lnSpc>
            </a:pPr>
            <a:r>
              <a:rPr lang="en-US" sz="5299" spc="264">
                <a:solidFill>
                  <a:srgbClr val="FFFFFF"/>
                </a:solidFill>
                <a:latin typeface="Poppins ExtraBold"/>
              </a:rPr>
              <a:t>Solutions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28018" y="3181810"/>
            <a:ext cx="8926205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Classify all products and view as much information as possible about each product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8018" y="4470860"/>
            <a:ext cx="9160238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There are images of each product from all angles with a video of the entire product details to inform all the details</a:t>
            </a:r>
          </a:p>
        </p:txBody>
      </p:sp>
    </p:spTree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816" y="0"/>
            <a:ext cx="452408" cy="10287003"/>
          </a:xfrm>
          <a:custGeom>
            <a:avLst/>
            <a:gdLst/>
            <a:ahLst/>
            <a:cxnLst/>
            <a:rect l="l" t="t" r="r" b="b"/>
            <a:pathLst>
              <a:path w="452408" h="10287003">
                <a:moveTo>
                  <a:pt x="0" y="0"/>
                </a:moveTo>
                <a:lnTo>
                  <a:pt x="452408" y="0"/>
                </a:lnTo>
                <a:lnTo>
                  <a:pt x="452408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26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30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47743" y="6766354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7743" y="-5197045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852744" y="451600"/>
            <a:ext cx="3894337" cy="5207560"/>
            <a:chOff x="0" y="0"/>
            <a:chExt cx="5192449" cy="69434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92395" cy="6943471"/>
            </a:xfrm>
            <a:custGeom>
              <a:avLst/>
              <a:gdLst/>
              <a:ahLst/>
              <a:cxnLst/>
              <a:rect l="l" t="t" r="r" b="b"/>
              <a:pathLst>
                <a:path w="5192395" h="6943471">
                  <a:moveTo>
                    <a:pt x="0" y="0"/>
                  </a:moveTo>
                  <a:lnTo>
                    <a:pt x="5192395" y="0"/>
                  </a:lnTo>
                  <a:lnTo>
                    <a:pt x="5192395" y="6943471"/>
                  </a:lnTo>
                  <a:lnTo>
                    <a:pt x="0" y="6943471"/>
                  </a:lnTo>
                  <a:close/>
                </a:path>
              </a:pathLst>
            </a:custGeom>
            <a:blipFill>
              <a:blip r:embed="rId10"/>
              <a:stretch>
                <a:fillRect l="-16860" r="-16861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3818402" y="417258"/>
            <a:ext cx="3963020" cy="5276243"/>
          </a:xfrm>
          <a:custGeom>
            <a:avLst/>
            <a:gdLst/>
            <a:ahLst/>
            <a:cxnLst/>
            <a:rect l="l" t="t" r="r" b="b"/>
            <a:pathLst>
              <a:path w="3963020" h="5276243">
                <a:moveTo>
                  <a:pt x="0" y="0"/>
                </a:moveTo>
                <a:lnTo>
                  <a:pt x="3963020" y="0"/>
                </a:lnTo>
                <a:lnTo>
                  <a:pt x="3963020" y="5276243"/>
                </a:lnTo>
                <a:lnTo>
                  <a:pt x="0" y="52762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988640" y="4544520"/>
            <a:ext cx="3894337" cy="5207560"/>
            <a:chOff x="0" y="0"/>
            <a:chExt cx="5192449" cy="69434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92395" cy="6943471"/>
            </a:xfrm>
            <a:custGeom>
              <a:avLst/>
              <a:gdLst/>
              <a:ahLst/>
              <a:cxnLst/>
              <a:rect l="l" t="t" r="r" b="b"/>
              <a:pathLst>
                <a:path w="5192395" h="6943471">
                  <a:moveTo>
                    <a:pt x="0" y="0"/>
                  </a:moveTo>
                  <a:lnTo>
                    <a:pt x="5192395" y="0"/>
                  </a:lnTo>
                  <a:lnTo>
                    <a:pt x="5192395" y="6943471"/>
                  </a:lnTo>
                  <a:lnTo>
                    <a:pt x="0" y="6943471"/>
                  </a:lnTo>
                  <a:close/>
                </a:path>
              </a:pathLst>
            </a:custGeom>
            <a:blipFill>
              <a:blip r:embed="rId13"/>
              <a:stretch>
                <a:fillRect l="-19432" r="-19433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1954298" y="4510178"/>
            <a:ext cx="3963020" cy="5276243"/>
          </a:xfrm>
          <a:custGeom>
            <a:avLst/>
            <a:gdLst/>
            <a:ahLst/>
            <a:cxnLst/>
            <a:rect l="l" t="t" r="r" b="b"/>
            <a:pathLst>
              <a:path w="3963020" h="5276243">
                <a:moveTo>
                  <a:pt x="0" y="0"/>
                </a:moveTo>
                <a:lnTo>
                  <a:pt x="3963020" y="0"/>
                </a:lnTo>
                <a:lnTo>
                  <a:pt x="3963020" y="5276243"/>
                </a:lnTo>
                <a:lnTo>
                  <a:pt x="0" y="52762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0" y="2529599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819698" y="574230"/>
            <a:ext cx="7951652" cy="1628318"/>
          </a:xfrm>
          <a:custGeom>
            <a:avLst/>
            <a:gdLst/>
            <a:ahLst/>
            <a:cxnLst/>
            <a:rect l="l" t="t" r="r" b="b"/>
            <a:pathLst>
              <a:path w="7951652" h="1628318">
                <a:moveTo>
                  <a:pt x="0" y="0"/>
                </a:moveTo>
                <a:lnTo>
                  <a:pt x="7951652" y="0"/>
                </a:lnTo>
                <a:lnTo>
                  <a:pt x="7951652" y="1628319"/>
                </a:lnTo>
                <a:lnTo>
                  <a:pt x="0" y="162831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45919" y="2689067"/>
            <a:ext cx="583305" cy="510127"/>
          </a:xfrm>
          <a:custGeom>
            <a:avLst/>
            <a:gdLst/>
            <a:ahLst/>
            <a:cxnLst/>
            <a:rect l="l" t="t" r="r" b="b"/>
            <a:pathLst>
              <a:path w="583305" h="510127">
                <a:moveTo>
                  <a:pt x="0" y="0"/>
                </a:moveTo>
                <a:lnTo>
                  <a:pt x="583305" y="0"/>
                </a:lnTo>
                <a:lnTo>
                  <a:pt x="583305" y="510127"/>
                </a:lnTo>
                <a:lnTo>
                  <a:pt x="0" y="51012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464112" y="3852275"/>
            <a:ext cx="9395437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700" spc="270">
                <a:solidFill>
                  <a:srgbClr val="000000"/>
                </a:solidFill>
                <a:latin typeface="Arimo"/>
              </a:rPr>
              <a:t>This special is an expression of the availability of products before finishing and after finishing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28018" y="2582006"/>
            <a:ext cx="892620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Finishing Property is very important and very useful for the buyer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85133" y="1085850"/>
            <a:ext cx="7020782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999" spc="250">
                <a:solidFill>
                  <a:srgbClr val="FFFFFF"/>
                </a:solidFill>
                <a:latin typeface="Poppins ExtraBold"/>
              </a:rPr>
              <a:t>Solutions</a:t>
            </a:r>
          </a:p>
        </p:txBody>
      </p:sp>
    </p:spTree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816" y="0"/>
            <a:ext cx="452408" cy="10287003"/>
          </a:xfrm>
          <a:custGeom>
            <a:avLst/>
            <a:gdLst/>
            <a:ahLst/>
            <a:cxnLst/>
            <a:rect l="l" t="t" r="r" b="b"/>
            <a:pathLst>
              <a:path w="452408" h="10287003">
                <a:moveTo>
                  <a:pt x="0" y="0"/>
                </a:moveTo>
                <a:lnTo>
                  <a:pt x="452408" y="0"/>
                </a:lnTo>
                <a:lnTo>
                  <a:pt x="452408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26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30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47743" y="6766354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7743" y="-5197045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2529599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19698" y="574230"/>
            <a:ext cx="7951652" cy="1628318"/>
          </a:xfrm>
          <a:custGeom>
            <a:avLst/>
            <a:gdLst/>
            <a:ahLst/>
            <a:cxnLst/>
            <a:rect l="l" t="t" r="r" b="b"/>
            <a:pathLst>
              <a:path w="7951652" h="1628318">
                <a:moveTo>
                  <a:pt x="0" y="0"/>
                </a:moveTo>
                <a:lnTo>
                  <a:pt x="7951652" y="0"/>
                </a:lnTo>
                <a:lnTo>
                  <a:pt x="7951652" y="1628319"/>
                </a:lnTo>
                <a:lnTo>
                  <a:pt x="0" y="16283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28018" y="2641442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Homzmart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5133" y="852489"/>
            <a:ext cx="7020782" cy="116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4200" spc="210">
                <a:solidFill>
                  <a:srgbClr val="FFFFFF"/>
                </a:solidFill>
                <a:latin typeface="Poppins ExtraBold"/>
              </a:rPr>
              <a:t>Similar Systems Problems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45919" y="2689067"/>
            <a:ext cx="583305" cy="510127"/>
          </a:xfrm>
          <a:custGeom>
            <a:avLst/>
            <a:gdLst/>
            <a:ahLst/>
            <a:cxnLst/>
            <a:rect l="l" t="t" r="r" b="b"/>
            <a:pathLst>
              <a:path w="583305" h="510127">
                <a:moveTo>
                  <a:pt x="0" y="0"/>
                </a:moveTo>
                <a:lnTo>
                  <a:pt x="583305" y="0"/>
                </a:lnTo>
                <a:lnTo>
                  <a:pt x="583305" y="510127"/>
                </a:lnTo>
                <a:lnTo>
                  <a:pt x="0" y="5101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28018" y="3225371"/>
            <a:ext cx="8926205" cy="162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4" lvl="1" indent="-248287">
              <a:lnSpc>
                <a:spcPts val="3220"/>
              </a:lnSpc>
              <a:buFont typeface="Arial"/>
              <a:buChar char="•"/>
            </a:pPr>
            <a:r>
              <a:rPr lang="en-US" sz="2300" spc="230">
                <a:solidFill>
                  <a:srgbClr val="000000"/>
                </a:solidFill>
                <a:latin typeface="Arimo"/>
              </a:rPr>
              <a:t>Do not accept any claims arising from errors or omissions</a:t>
            </a:r>
          </a:p>
          <a:p>
            <a:pPr marL="496574" lvl="1" indent="-248287" algn="l">
              <a:lnSpc>
                <a:spcPts val="3220"/>
              </a:lnSpc>
              <a:buFont typeface="Arial"/>
              <a:buChar char="•"/>
            </a:pPr>
            <a:r>
              <a:rPr lang="en-US" sz="2300" spc="230">
                <a:solidFill>
                  <a:srgbClr val="000000"/>
                </a:solidFill>
                <a:latin typeface="Arimo"/>
              </a:rPr>
              <a:t>It does not guarantee the quality, value or marketability of the products </a:t>
            </a:r>
          </a:p>
        </p:txBody>
      </p:sp>
      <p:sp>
        <p:nvSpPr>
          <p:cNvPr id="13" name="Freeform 13"/>
          <p:cNvSpPr/>
          <p:nvPr/>
        </p:nvSpPr>
        <p:spPr>
          <a:xfrm>
            <a:off x="8556" y="5810955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436574" y="5922797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"/>
              </a:rPr>
              <a:t>Manzzeli</a:t>
            </a:r>
          </a:p>
        </p:txBody>
      </p:sp>
      <p:sp>
        <p:nvSpPr>
          <p:cNvPr id="15" name="Freeform 15"/>
          <p:cNvSpPr/>
          <p:nvPr/>
        </p:nvSpPr>
        <p:spPr>
          <a:xfrm>
            <a:off x="1254474" y="5970422"/>
            <a:ext cx="583305" cy="510127"/>
          </a:xfrm>
          <a:custGeom>
            <a:avLst/>
            <a:gdLst/>
            <a:ahLst/>
            <a:cxnLst/>
            <a:rect l="l" t="t" r="r" b="b"/>
            <a:pathLst>
              <a:path w="583305" h="510127">
                <a:moveTo>
                  <a:pt x="0" y="0"/>
                </a:moveTo>
                <a:lnTo>
                  <a:pt x="583306" y="0"/>
                </a:lnTo>
                <a:lnTo>
                  <a:pt x="583306" y="510127"/>
                </a:lnTo>
                <a:lnTo>
                  <a:pt x="0" y="5101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505839" y="6494297"/>
            <a:ext cx="9076655" cy="122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4" lvl="1" indent="-248287">
              <a:lnSpc>
                <a:spcPts val="3220"/>
              </a:lnSpc>
              <a:buFont typeface="Arial"/>
              <a:buChar char="•"/>
            </a:pPr>
            <a:r>
              <a:rPr lang="en-US" sz="2300" spc="230">
                <a:solidFill>
                  <a:srgbClr val="000000"/>
                </a:solidFill>
                <a:latin typeface="Arimo"/>
              </a:rPr>
              <a:t>Prices may be higher compared to other online furniture stores in Egypt</a:t>
            </a:r>
          </a:p>
          <a:p>
            <a:pPr marL="496574" lvl="1" indent="-248287" algn="l">
              <a:lnSpc>
                <a:spcPts val="3220"/>
              </a:lnSpc>
              <a:buFont typeface="Arial"/>
              <a:buChar char="•"/>
            </a:pPr>
            <a:r>
              <a:rPr lang="en-US" sz="2300" spc="230">
                <a:solidFill>
                  <a:srgbClr val="000000"/>
                </a:solidFill>
                <a:latin typeface="Arimo"/>
              </a:rPr>
              <a:t>Don't have ability to express opinion</a:t>
            </a:r>
          </a:p>
        </p:txBody>
      </p:sp>
    </p:spTree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816" y="0"/>
            <a:ext cx="452408" cy="10287003"/>
          </a:xfrm>
          <a:custGeom>
            <a:avLst/>
            <a:gdLst/>
            <a:ahLst/>
            <a:cxnLst/>
            <a:rect l="l" t="t" r="r" b="b"/>
            <a:pathLst>
              <a:path w="452408" h="10287003">
                <a:moveTo>
                  <a:pt x="0" y="0"/>
                </a:moveTo>
                <a:lnTo>
                  <a:pt x="452408" y="0"/>
                </a:lnTo>
                <a:lnTo>
                  <a:pt x="452408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26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30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47743" y="6766354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7743" y="-5197045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2529599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19698" y="574230"/>
            <a:ext cx="7951652" cy="1628318"/>
          </a:xfrm>
          <a:custGeom>
            <a:avLst/>
            <a:gdLst/>
            <a:ahLst/>
            <a:cxnLst/>
            <a:rect l="l" t="t" r="r" b="b"/>
            <a:pathLst>
              <a:path w="7951652" h="1628318">
                <a:moveTo>
                  <a:pt x="0" y="0"/>
                </a:moveTo>
                <a:lnTo>
                  <a:pt x="7951652" y="0"/>
                </a:lnTo>
                <a:lnTo>
                  <a:pt x="7951652" y="1628319"/>
                </a:lnTo>
                <a:lnTo>
                  <a:pt x="0" y="16283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28018" y="2641442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Smart furniture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5133" y="1085850"/>
            <a:ext cx="7020782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999" spc="250">
                <a:solidFill>
                  <a:srgbClr val="FFFFFF"/>
                </a:solidFill>
                <a:latin typeface="Poppins ExtraBold"/>
              </a:rPr>
              <a:t>Similar Systems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45919" y="2689067"/>
            <a:ext cx="583305" cy="510127"/>
          </a:xfrm>
          <a:custGeom>
            <a:avLst/>
            <a:gdLst/>
            <a:ahLst/>
            <a:cxnLst/>
            <a:rect l="l" t="t" r="r" b="b"/>
            <a:pathLst>
              <a:path w="583305" h="510127">
                <a:moveTo>
                  <a:pt x="0" y="0"/>
                </a:moveTo>
                <a:lnTo>
                  <a:pt x="583305" y="0"/>
                </a:lnTo>
                <a:lnTo>
                  <a:pt x="583305" y="510127"/>
                </a:lnTo>
                <a:lnTo>
                  <a:pt x="0" y="5101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274991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1"/>
                </a:lnTo>
                <a:lnTo>
                  <a:pt x="0" y="829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428018" y="5386833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Tavolo Furniture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45919" y="5434458"/>
            <a:ext cx="583305" cy="510127"/>
          </a:xfrm>
          <a:custGeom>
            <a:avLst/>
            <a:gdLst/>
            <a:ahLst/>
            <a:cxnLst/>
            <a:rect l="l" t="t" r="r" b="b"/>
            <a:pathLst>
              <a:path w="583305" h="510127">
                <a:moveTo>
                  <a:pt x="0" y="0"/>
                </a:moveTo>
                <a:lnTo>
                  <a:pt x="583305" y="0"/>
                </a:lnTo>
                <a:lnTo>
                  <a:pt x="583305" y="510127"/>
                </a:lnTo>
                <a:lnTo>
                  <a:pt x="0" y="5101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428018" y="3225371"/>
            <a:ext cx="8926205" cy="122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4" lvl="1" indent="-248287">
              <a:lnSpc>
                <a:spcPts val="3220"/>
              </a:lnSpc>
              <a:buFont typeface="Arial"/>
              <a:buChar char="•"/>
            </a:pPr>
            <a:r>
              <a:rPr lang="en-US" sz="2300" spc="230">
                <a:solidFill>
                  <a:srgbClr val="000000"/>
                </a:solidFill>
                <a:latin typeface="Arimo"/>
              </a:rPr>
              <a:t>The rooms are sold complete, non-controllable products.</a:t>
            </a:r>
          </a:p>
          <a:p>
            <a:pPr marL="496574" lvl="1" indent="-248287" algn="l">
              <a:lnSpc>
                <a:spcPts val="3220"/>
              </a:lnSpc>
              <a:buFont typeface="Arial"/>
              <a:buChar char="•"/>
            </a:pPr>
            <a:r>
              <a:rPr lang="en-US" sz="2300" spc="230">
                <a:solidFill>
                  <a:srgbClr val="000000"/>
                </a:solidFill>
                <a:latin typeface="Arimo"/>
              </a:rPr>
              <a:t>The website does not offer international shipping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97283" y="5830285"/>
            <a:ext cx="8926205" cy="944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4" lvl="1" indent="-248287">
              <a:lnSpc>
                <a:spcPts val="3726"/>
              </a:lnSpc>
              <a:buFont typeface="Arial"/>
              <a:buChar char="•"/>
            </a:pPr>
            <a:r>
              <a:rPr lang="en-US" sz="2300" spc="184">
                <a:solidFill>
                  <a:srgbClr val="000000"/>
                </a:solidFill>
                <a:latin typeface="Arimo"/>
              </a:rPr>
              <a:t>Limited customization options for furniture products</a:t>
            </a:r>
          </a:p>
          <a:p>
            <a:pPr marL="496574" lvl="1" indent="-248287" algn="l">
              <a:lnSpc>
                <a:spcPts val="3726"/>
              </a:lnSpc>
              <a:buFont typeface="Arial"/>
              <a:buChar char="•"/>
            </a:pPr>
            <a:r>
              <a:rPr lang="en-US" sz="2300" spc="184">
                <a:solidFill>
                  <a:srgbClr val="000000"/>
                </a:solidFill>
                <a:latin typeface="Arimo"/>
              </a:rPr>
              <a:t>The return policy is not clearly stated on the website</a:t>
            </a:r>
          </a:p>
        </p:txBody>
      </p:sp>
    </p:spTree>
  </p:cSld>
  <p:clrMapOvr>
    <a:masterClrMapping/>
  </p:clrMapOvr>
  <p:transition spd="slow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816" y="0"/>
            <a:ext cx="452408" cy="10287003"/>
          </a:xfrm>
          <a:custGeom>
            <a:avLst/>
            <a:gdLst/>
            <a:ahLst/>
            <a:cxnLst/>
            <a:rect l="l" t="t" r="r" b="b"/>
            <a:pathLst>
              <a:path w="452408" h="10287003">
                <a:moveTo>
                  <a:pt x="0" y="0"/>
                </a:moveTo>
                <a:lnTo>
                  <a:pt x="452408" y="0"/>
                </a:lnTo>
                <a:lnTo>
                  <a:pt x="452408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26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30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47743" y="6766354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7743" y="-5197045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390256" y="237848"/>
            <a:ext cx="2432664" cy="1614405"/>
            <a:chOff x="0" y="0"/>
            <a:chExt cx="3243552" cy="21525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43580" cy="2152523"/>
            </a:xfrm>
            <a:custGeom>
              <a:avLst/>
              <a:gdLst/>
              <a:ahLst/>
              <a:cxnLst/>
              <a:rect l="l" t="t" r="r" b="b"/>
              <a:pathLst>
                <a:path w="3243580" h="2152523">
                  <a:moveTo>
                    <a:pt x="0" y="0"/>
                  </a:moveTo>
                  <a:lnTo>
                    <a:pt x="3243580" y="0"/>
                  </a:lnTo>
                  <a:lnTo>
                    <a:pt x="3243580" y="2152523"/>
                  </a:lnTo>
                  <a:lnTo>
                    <a:pt x="0" y="2152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0" b="-4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3390256" y="8414947"/>
            <a:ext cx="2432664" cy="1614405"/>
            <a:chOff x="0" y="0"/>
            <a:chExt cx="3243552" cy="21525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43580" cy="2152523"/>
            </a:xfrm>
            <a:custGeom>
              <a:avLst/>
              <a:gdLst/>
              <a:ahLst/>
              <a:cxnLst/>
              <a:rect l="l" t="t" r="r" b="b"/>
              <a:pathLst>
                <a:path w="3243580" h="2152523">
                  <a:moveTo>
                    <a:pt x="0" y="0"/>
                  </a:moveTo>
                  <a:lnTo>
                    <a:pt x="3243580" y="0"/>
                  </a:lnTo>
                  <a:lnTo>
                    <a:pt x="3243580" y="2152523"/>
                  </a:lnTo>
                  <a:lnTo>
                    <a:pt x="0" y="2152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0" b="-40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414211" y="1728428"/>
            <a:ext cx="8926205" cy="126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00"/>
              </a:lnSpc>
            </a:pPr>
            <a:r>
              <a:rPr lang="en-US" sz="7600" spc="758">
                <a:solidFill>
                  <a:srgbClr val="5271FF"/>
                </a:solidFill>
                <a:latin typeface="Poppins ExtraBold"/>
              </a:rPr>
              <a:t>Home Bazzar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80837" y="468641"/>
            <a:ext cx="8926205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spc="560">
                <a:solidFill>
                  <a:srgbClr val="2B4A9D"/>
                </a:solidFill>
                <a:latin typeface="Archivo Black Bold"/>
              </a:rPr>
              <a:t>System Name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414211" y="5528228"/>
            <a:ext cx="4334495" cy="2279720"/>
            <a:chOff x="0" y="0"/>
            <a:chExt cx="5466239" cy="28749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66207" cy="2874899"/>
            </a:xfrm>
            <a:custGeom>
              <a:avLst/>
              <a:gdLst/>
              <a:ahLst/>
              <a:cxnLst/>
              <a:rect l="l" t="t" r="r" b="b"/>
              <a:pathLst>
                <a:path w="5466207" h="2874899">
                  <a:moveTo>
                    <a:pt x="0" y="0"/>
                  </a:moveTo>
                  <a:lnTo>
                    <a:pt x="5466207" y="0"/>
                  </a:lnTo>
                  <a:lnTo>
                    <a:pt x="5466207" y="2874899"/>
                  </a:lnTo>
                  <a:lnTo>
                    <a:pt x="0" y="2874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1128" b="-1130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2051296" y="1525155"/>
            <a:ext cx="4564726" cy="1786995"/>
          </a:xfrm>
          <a:custGeom>
            <a:avLst/>
            <a:gdLst/>
            <a:ahLst/>
            <a:cxnLst/>
            <a:rect l="l" t="t" r="r" b="b"/>
            <a:pathLst>
              <a:path w="4564726" h="1786995">
                <a:moveTo>
                  <a:pt x="0" y="0"/>
                </a:moveTo>
                <a:lnTo>
                  <a:pt x="4564726" y="0"/>
                </a:lnTo>
                <a:lnTo>
                  <a:pt x="4564726" y="1786995"/>
                </a:lnTo>
                <a:lnTo>
                  <a:pt x="0" y="178699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9820" b="-19820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838093" y="1556978"/>
            <a:ext cx="4611814" cy="1786995"/>
          </a:xfrm>
          <a:custGeom>
            <a:avLst/>
            <a:gdLst/>
            <a:ahLst/>
            <a:cxnLst/>
            <a:rect l="l" t="t" r="r" b="b"/>
            <a:pathLst>
              <a:path w="4611814" h="1786995">
                <a:moveTo>
                  <a:pt x="0" y="0"/>
                </a:moveTo>
                <a:lnTo>
                  <a:pt x="4611814" y="0"/>
                </a:lnTo>
                <a:lnTo>
                  <a:pt x="4611814" y="1786995"/>
                </a:lnTo>
                <a:lnTo>
                  <a:pt x="0" y="178699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0540" b="-20540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180837" y="4501616"/>
            <a:ext cx="8926205" cy="78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spc="450">
                <a:solidFill>
                  <a:srgbClr val="2B4A9D"/>
                </a:solidFill>
                <a:latin typeface="Archivo Black Bold"/>
              </a:rPr>
              <a:t>Our Logo</a:t>
            </a:r>
          </a:p>
        </p:txBody>
      </p:sp>
    </p:spTree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816" y="0"/>
            <a:ext cx="452408" cy="10287003"/>
          </a:xfrm>
          <a:custGeom>
            <a:avLst/>
            <a:gdLst/>
            <a:ahLst/>
            <a:cxnLst/>
            <a:rect l="l" t="t" r="r" b="b"/>
            <a:pathLst>
              <a:path w="452408" h="10287003">
                <a:moveTo>
                  <a:pt x="0" y="0"/>
                </a:moveTo>
                <a:lnTo>
                  <a:pt x="452408" y="0"/>
                </a:lnTo>
                <a:lnTo>
                  <a:pt x="452408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26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30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47743" y="6766354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7743" y="-5197045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2529599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19698" y="574230"/>
            <a:ext cx="7951652" cy="1628318"/>
          </a:xfrm>
          <a:custGeom>
            <a:avLst/>
            <a:gdLst/>
            <a:ahLst/>
            <a:cxnLst/>
            <a:rect l="l" t="t" r="r" b="b"/>
            <a:pathLst>
              <a:path w="7951652" h="1628318">
                <a:moveTo>
                  <a:pt x="0" y="0"/>
                </a:moveTo>
                <a:lnTo>
                  <a:pt x="7951652" y="0"/>
                </a:lnTo>
                <a:lnTo>
                  <a:pt x="7951652" y="1628319"/>
                </a:lnTo>
                <a:lnTo>
                  <a:pt x="0" y="16283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28018" y="2493404"/>
            <a:ext cx="892620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More Information about each product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89883" y="825462"/>
            <a:ext cx="7020782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5"/>
              </a:lnSpc>
            </a:pPr>
            <a:r>
              <a:rPr lang="en-US" sz="4100" spc="205">
                <a:solidFill>
                  <a:srgbClr val="FFFFFF"/>
                </a:solidFill>
                <a:latin typeface="Poppins ExtraBold"/>
              </a:rPr>
              <a:t>Our advanced features over others Systems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45919" y="2689067"/>
            <a:ext cx="583305" cy="510127"/>
          </a:xfrm>
          <a:custGeom>
            <a:avLst/>
            <a:gdLst/>
            <a:ahLst/>
            <a:cxnLst/>
            <a:rect l="l" t="t" r="r" b="b"/>
            <a:pathLst>
              <a:path w="583305" h="510127">
                <a:moveTo>
                  <a:pt x="0" y="0"/>
                </a:moveTo>
                <a:lnTo>
                  <a:pt x="583305" y="0"/>
                </a:lnTo>
                <a:lnTo>
                  <a:pt x="583305" y="510127"/>
                </a:lnTo>
                <a:lnTo>
                  <a:pt x="0" y="5101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4322204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428018" y="4464566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Product images from all directions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45919" y="4481672"/>
            <a:ext cx="583305" cy="510127"/>
          </a:xfrm>
          <a:custGeom>
            <a:avLst/>
            <a:gdLst/>
            <a:ahLst/>
            <a:cxnLst/>
            <a:rect l="l" t="t" r="r" b="b"/>
            <a:pathLst>
              <a:path w="583305" h="510127">
                <a:moveTo>
                  <a:pt x="0" y="0"/>
                </a:moveTo>
                <a:lnTo>
                  <a:pt x="583305" y="0"/>
                </a:lnTo>
                <a:lnTo>
                  <a:pt x="583305" y="510127"/>
                </a:lnTo>
                <a:lnTo>
                  <a:pt x="0" y="5101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0" y="6155835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428018" y="6046616"/>
            <a:ext cx="892620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"/>
              </a:rPr>
              <a:t>Video for each product showing all product details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45919" y="6315303"/>
            <a:ext cx="583305" cy="510127"/>
          </a:xfrm>
          <a:custGeom>
            <a:avLst/>
            <a:gdLst/>
            <a:ahLst/>
            <a:cxnLst/>
            <a:rect l="l" t="t" r="r" b="b"/>
            <a:pathLst>
              <a:path w="583305" h="510127">
                <a:moveTo>
                  <a:pt x="0" y="0"/>
                </a:moveTo>
                <a:lnTo>
                  <a:pt x="583305" y="0"/>
                </a:lnTo>
                <a:lnTo>
                  <a:pt x="583305" y="510126"/>
                </a:lnTo>
                <a:lnTo>
                  <a:pt x="0" y="5101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3163" y="7917960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451180" y="8018291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"/>
              </a:rPr>
              <a:t>Damietta Special Work</a:t>
            </a:r>
          </a:p>
        </p:txBody>
      </p:sp>
      <p:sp>
        <p:nvSpPr>
          <p:cNvPr id="20" name="Freeform 20"/>
          <p:cNvSpPr/>
          <p:nvPr/>
        </p:nvSpPr>
        <p:spPr>
          <a:xfrm>
            <a:off x="1269081" y="8077428"/>
            <a:ext cx="583305" cy="510127"/>
          </a:xfrm>
          <a:custGeom>
            <a:avLst/>
            <a:gdLst/>
            <a:ahLst/>
            <a:cxnLst/>
            <a:rect l="l" t="t" r="r" b="b"/>
            <a:pathLst>
              <a:path w="583305" h="510127">
                <a:moveTo>
                  <a:pt x="0" y="0"/>
                </a:moveTo>
                <a:lnTo>
                  <a:pt x="583305" y="0"/>
                </a:lnTo>
                <a:lnTo>
                  <a:pt x="583305" y="510126"/>
                </a:lnTo>
                <a:lnTo>
                  <a:pt x="0" y="5101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816" y="0"/>
            <a:ext cx="452408" cy="10287003"/>
          </a:xfrm>
          <a:custGeom>
            <a:avLst/>
            <a:gdLst/>
            <a:ahLst/>
            <a:cxnLst/>
            <a:rect l="l" t="t" r="r" b="b"/>
            <a:pathLst>
              <a:path w="452408" h="10287003">
                <a:moveTo>
                  <a:pt x="0" y="0"/>
                </a:moveTo>
                <a:lnTo>
                  <a:pt x="452408" y="0"/>
                </a:lnTo>
                <a:lnTo>
                  <a:pt x="452408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26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30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47743" y="6766354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7743" y="-5197045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2529599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19698" y="574230"/>
            <a:ext cx="7951652" cy="1628318"/>
          </a:xfrm>
          <a:custGeom>
            <a:avLst/>
            <a:gdLst/>
            <a:ahLst/>
            <a:cxnLst/>
            <a:rect l="l" t="t" r="r" b="b"/>
            <a:pathLst>
              <a:path w="7951652" h="1628318">
                <a:moveTo>
                  <a:pt x="0" y="0"/>
                </a:moveTo>
                <a:lnTo>
                  <a:pt x="7951652" y="0"/>
                </a:lnTo>
                <a:lnTo>
                  <a:pt x="7951652" y="1628319"/>
                </a:lnTo>
                <a:lnTo>
                  <a:pt x="0" y="16283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28018" y="2493404"/>
            <a:ext cx="892620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There are finished products and non-finished products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89883" y="825462"/>
            <a:ext cx="7020782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5"/>
              </a:lnSpc>
            </a:pPr>
            <a:r>
              <a:rPr lang="en-US" sz="4100" spc="205">
                <a:solidFill>
                  <a:srgbClr val="FFFFFF"/>
                </a:solidFill>
                <a:latin typeface="Poppins ExtraBold"/>
              </a:rPr>
              <a:t>Our advanced features over others Systems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45919" y="2689067"/>
            <a:ext cx="583305" cy="510127"/>
          </a:xfrm>
          <a:custGeom>
            <a:avLst/>
            <a:gdLst/>
            <a:ahLst/>
            <a:cxnLst/>
            <a:rect l="l" t="t" r="r" b="b"/>
            <a:pathLst>
              <a:path w="583305" h="510127">
                <a:moveTo>
                  <a:pt x="0" y="0"/>
                </a:moveTo>
                <a:lnTo>
                  <a:pt x="583305" y="0"/>
                </a:lnTo>
                <a:lnTo>
                  <a:pt x="583305" y="510127"/>
                </a:lnTo>
                <a:lnTo>
                  <a:pt x="0" y="5101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4112654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428018" y="4255016"/>
            <a:ext cx="8926205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Using Machine Learning to create a system that assembles all products associated with the browsed product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45919" y="4272122"/>
            <a:ext cx="583305" cy="510127"/>
          </a:xfrm>
          <a:custGeom>
            <a:avLst/>
            <a:gdLst/>
            <a:ahLst/>
            <a:cxnLst/>
            <a:rect l="l" t="t" r="r" b="b"/>
            <a:pathLst>
              <a:path w="583305" h="510127">
                <a:moveTo>
                  <a:pt x="0" y="0"/>
                </a:moveTo>
                <a:lnTo>
                  <a:pt x="583305" y="0"/>
                </a:lnTo>
                <a:lnTo>
                  <a:pt x="583305" y="510127"/>
                </a:lnTo>
                <a:lnTo>
                  <a:pt x="0" y="5101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816" y="0"/>
            <a:ext cx="452408" cy="10287003"/>
          </a:xfrm>
          <a:custGeom>
            <a:avLst/>
            <a:gdLst/>
            <a:ahLst/>
            <a:cxnLst/>
            <a:rect l="l" t="t" r="r" b="b"/>
            <a:pathLst>
              <a:path w="452408" h="10287003">
                <a:moveTo>
                  <a:pt x="0" y="0"/>
                </a:moveTo>
                <a:lnTo>
                  <a:pt x="452408" y="0"/>
                </a:lnTo>
                <a:lnTo>
                  <a:pt x="452408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26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30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47743" y="6766354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7743" y="-5197045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2529599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19698" y="574230"/>
            <a:ext cx="7951652" cy="1628318"/>
          </a:xfrm>
          <a:custGeom>
            <a:avLst/>
            <a:gdLst/>
            <a:ahLst/>
            <a:cxnLst/>
            <a:rect l="l" t="t" r="r" b="b"/>
            <a:pathLst>
              <a:path w="7951652" h="1628318">
                <a:moveTo>
                  <a:pt x="0" y="0"/>
                </a:moveTo>
                <a:lnTo>
                  <a:pt x="7951652" y="0"/>
                </a:lnTo>
                <a:lnTo>
                  <a:pt x="7951652" y="1628319"/>
                </a:lnTo>
                <a:lnTo>
                  <a:pt x="0" y="16283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04528" y="2718860"/>
            <a:ext cx="515171" cy="450540"/>
          </a:xfrm>
          <a:custGeom>
            <a:avLst/>
            <a:gdLst/>
            <a:ahLst/>
            <a:cxnLst/>
            <a:rect l="l" t="t" r="r" b="b"/>
            <a:pathLst>
              <a:path w="515171" h="450540">
                <a:moveTo>
                  <a:pt x="0" y="0"/>
                </a:moveTo>
                <a:lnTo>
                  <a:pt x="515170" y="0"/>
                </a:lnTo>
                <a:lnTo>
                  <a:pt x="515170" y="450540"/>
                </a:lnTo>
                <a:lnTo>
                  <a:pt x="0" y="4505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309250" y="234414"/>
            <a:ext cx="2594677" cy="1721922"/>
          </a:xfrm>
          <a:custGeom>
            <a:avLst/>
            <a:gdLst/>
            <a:ahLst/>
            <a:cxnLst/>
            <a:rect l="l" t="t" r="r" b="b"/>
            <a:pathLst>
              <a:path w="2594677" h="1721922">
                <a:moveTo>
                  <a:pt x="0" y="0"/>
                </a:moveTo>
                <a:lnTo>
                  <a:pt x="2594677" y="0"/>
                </a:lnTo>
                <a:lnTo>
                  <a:pt x="2594677" y="1721922"/>
                </a:lnTo>
                <a:lnTo>
                  <a:pt x="0" y="172192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428018" y="2582006"/>
            <a:ext cx="991248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Web Application &amp; Mobil Application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85133" y="1085850"/>
            <a:ext cx="7020782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999" spc="250">
                <a:solidFill>
                  <a:srgbClr val="FFFFFF"/>
                </a:solidFill>
                <a:latin typeface="Poppins ExtraBold"/>
              </a:rPr>
              <a:t>Implementation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28018" y="3291986"/>
            <a:ext cx="8763779" cy="165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600" spc="260">
                <a:solidFill>
                  <a:srgbClr val="000000"/>
                </a:solidFill>
                <a:latin typeface="Arimo"/>
              </a:rPr>
              <a:t>We have created and developed a website and mobile app with the same business idea We will explain the whole system through the website and not the app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233050" y="8262491"/>
            <a:ext cx="2594677" cy="1721922"/>
          </a:xfrm>
          <a:custGeom>
            <a:avLst/>
            <a:gdLst/>
            <a:ahLst/>
            <a:cxnLst/>
            <a:rect l="l" t="t" r="r" b="b"/>
            <a:pathLst>
              <a:path w="2594677" h="1721922">
                <a:moveTo>
                  <a:pt x="0" y="0"/>
                </a:moveTo>
                <a:lnTo>
                  <a:pt x="2594678" y="0"/>
                </a:lnTo>
                <a:lnTo>
                  <a:pt x="2594678" y="1721923"/>
                </a:lnTo>
                <a:lnTo>
                  <a:pt x="0" y="172192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816" y="0"/>
            <a:ext cx="452408" cy="10287003"/>
          </a:xfrm>
          <a:custGeom>
            <a:avLst/>
            <a:gdLst/>
            <a:ahLst/>
            <a:cxnLst/>
            <a:rect l="l" t="t" r="r" b="b"/>
            <a:pathLst>
              <a:path w="452408" h="10287003">
                <a:moveTo>
                  <a:pt x="0" y="0"/>
                </a:moveTo>
                <a:lnTo>
                  <a:pt x="452408" y="0"/>
                </a:lnTo>
                <a:lnTo>
                  <a:pt x="452408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26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30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47743" y="6766354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7743" y="-5197045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2529599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19698" y="574230"/>
            <a:ext cx="7951652" cy="1628318"/>
          </a:xfrm>
          <a:custGeom>
            <a:avLst/>
            <a:gdLst/>
            <a:ahLst/>
            <a:cxnLst/>
            <a:rect l="l" t="t" r="r" b="b"/>
            <a:pathLst>
              <a:path w="7951652" h="1628318">
                <a:moveTo>
                  <a:pt x="0" y="0"/>
                </a:moveTo>
                <a:lnTo>
                  <a:pt x="7951652" y="0"/>
                </a:lnTo>
                <a:lnTo>
                  <a:pt x="7951652" y="1628319"/>
                </a:lnTo>
                <a:lnTo>
                  <a:pt x="0" y="16283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0279" y="2686393"/>
            <a:ext cx="589419" cy="515474"/>
          </a:xfrm>
          <a:custGeom>
            <a:avLst/>
            <a:gdLst/>
            <a:ahLst/>
            <a:cxnLst/>
            <a:rect l="l" t="t" r="r" b="b"/>
            <a:pathLst>
              <a:path w="589419" h="515474">
                <a:moveTo>
                  <a:pt x="0" y="0"/>
                </a:moveTo>
                <a:lnTo>
                  <a:pt x="589419" y="0"/>
                </a:lnTo>
                <a:lnTo>
                  <a:pt x="589419" y="515474"/>
                </a:lnTo>
                <a:lnTo>
                  <a:pt x="0" y="5154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28018" y="2695918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Social Sharing and Reviews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5133" y="844646"/>
            <a:ext cx="7020782" cy="116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4200" spc="210">
                <a:solidFill>
                  <a:srgbClr val="FFFFFF"/>
                </a:solidFill>
                <a:latin typeface="Poppins ExtraBold"/>
              </a:rPr>
              <a:t>Applicability and connectivity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28018" y="4458490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Seamless Mobile Experience</a:t>
            </a:r>
          </a:p>
        </p:txBody>
      </p:sp>
      <p:sp>
        <p:nvSpPr>
          <p:cNvPr id="13" name="Freeform 13"/>
          <p:cNvSpPr/>
          <p:nvPr/>
        </p:nvSpPr>
        <p:spPr>
          <a:xfrm>
            <a:off x="-640" y="4273121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29639" y="4429915"/>
            <a:ext cx="589419" cy="515474"/>
          </a:xfrm>
          <a:custGeom>
            <a:avLst/>
            <a:gdLst/>
            <a:ahLst/>
            <a:cxnLst/>
            <a:rect l="l" t="t" r="r" b="b"/>
            <a:pathLst>
              <a:path w="589419" h="515474">
                <a:moveTo>
                  <a:pt x="0" y="0"/>
                </a:moveTo>
                <a:lnTo>
                  <a:pt x="589419" y="0"/>
                </a:lnTo>
                <a:lnTo>
                  <a:pt x="589419" y="515474"/>
                </a:lnTo>
                <a:lnTo>
                  <a:pt x="0" y="5154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640" y="6007058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29639" y="6163852"/>
            <a:ext cx="589419" cy="515474"/>
          </a:xfrm>
          <a:custGeom>
            <a:avLst/>
            <a:gdLst/>
            <a:ahLst/>
            <a:cxnLst/>
            <a:rect l="l" t="t" r="r" b="b"/>
            <a:pathLst>
              <a:path w="589419" h="515474">
                <a:moveTo>
                  <a:pt x="0" y="0"/>
                </a:moveTo>
                <a:lnTo>
                  <a:pt x="589419" y="0"/>
                </a:lnTo>
                <a:lnTo>
                  <a:pt x="589419" y="515474"/>
                </a:lnTo>
                <a:lnTo>
                  <a:pt x="0" y="5154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427378" y="6173377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Chat and Support</a:t>
            </a:r>
          </a:p>
        </p:txBody>
      </p:sp>
    </p:spTree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45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49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66743" y="6886593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499815" y="1028700"/>
            <a:ext cx="766692" cy="639839"/>
            <a:chOff x="0" y="0"/>
            <a:chExt cx="1022256" cy="8531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22223" cy="853059"/>
            </a:xfrm>
            <a:custGeom>
              <a:avLst/>
              <a:gdLst/>
              <a:ahLst/>
              <a:cxnLst/>
              <a:rect l="l" t="t" r="r" b="b"/>
              <a:pathLst>
                <a:path w="1022223" h="853059">
                  <a:moveTo>
                    <a:pt x="0" y="0"/>
                  </a:moveTo>
                  <a:lnTo>
                    <a:pt x="1022223" y="0"/>
                  </a:lnTo>
                  <a:lnTo>
                    <a:pt x="1022223" y="853059"/>
                  </a:lnTo>
                  <a:lnTo>
                    <a:pt x="0" y="853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328" b="-328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0" y="0"/>
            <a:ext cx="541602" cy="10287000"/>
          </a:xfrm>
          <a:custGeom>
            <a:avLst/>
            <a:gdLst/>
            <a:ahLst/>
            <a:cxnLst/>
            <a:rect l="l" t="t" r="r" b="b"/>
            <a:pathLst>
              <a:path w="541602" h="10287000">
                <a:moveTo>
                  <a:pt x="0" y="0"/>
                </a:moveTo>
                <a:lnTo>
                  <a:pt x="541602" y="0"/>
                </a:lnTo>
                <a:lnTo>
                  <a:pt x="5416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5078823" y="566688"/>
            <a:ext cx="13611850" cy="2203702"/>
          </a:xfrm>
          <a:custGeom>
            <a:avLst/>
            <a:gdLst/>
            <a:ahLst/>
            <a:cxnLst/>
            <a:rect l="l" t="t" r="r" b="b"/>
            <a:pathLst>
              <a:path w="13611850" h="2203702">
                <a:moveTo>
                  <a:pt x="0" y="0"/>
                </a:moveTo>
                <a:lnTo>
                  <a:pt x="13611849" y="0"/>
                </a:lnTo>
                <a:lnTo>
                  <a:pt x="13611849" y="2203702"/>
                </a:lnTo>
                <a:lnTo>
                  <a:pt x="0" y="2203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58145" y="3340222"/>
            <a:ext cx="12186934" cy="733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spc="499">
                <a:solidFill>
                  <a:srgbClr val="5271FF"/>
                </a:solidFill>
                <a:latin typeface="Poppins ExtraBold Bold"/>
              </a:rPr>
              <a:t>Under Supervision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8145" y="5369194"/>
            <a:ext cx="15125492" cy="89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6"/>
              </a:lnSpc>
            </a:pPr>
            <a:r>
              <a:rPr lang="en-US" sz="6120" spc="306">
                <a:solidFill>
                  <a:srgbClr val="2B4A9D"/>
                </a:solidFill>
                <a:latin typeface="Poppins ExtraBold Bold"/>
              </a:rPr>
              <a:t>Dr / Amira Seddik Elzeiny</a:t>
            </a:r>
          </a:p>
        </p:txBody>
      </p:sp>
      <p:sp>
        <p:nvSpPr>
          <p:cNvPr id="11" name="AutoShape 11"/>
          <p:cNvSpPr/>
          <p:nvPr/>
        </p:nvSpPr>
        <p:spPr>
          <a:xfrm>
            <a:off x="2584352" y="4821470"/>
            <a:ext cx="4607891" cy="0"/>
          </a:xfrm>
          <a:prstGeom prst="line">
            <a:avLst/>
          </a:prstGeom>
          <a:ln w="66675" cap="flat">
            <a:solidFill>
              <a:srgbClr val="4F4F4F"/>
            </a:solidFill>
            <a:prstDash val="solid"/>
            <a:headEnd type="diamond" w="lg" len="lg"/>
            <a:tailEnd type="diamond" w="lg" len="lg"/>
          </a:ln>
        </p:spPr>
      </p:sp>
    </p:spTree>
  </p:cSld>
  <p:clrMapOvr>
    <a:masterClrMapping/>
  </p:clrMapOvr>
  <p:transition spd="slow">
    <p:comb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816" y="0"/>
            <a:ext cx="452408" cy="10287003"/>
          </a:xfrm>
          <a:custGeom>
            <a:avLst/>
            <a:gdLst/>
            <a:ahLst/>
            <a:cxnLst/>
            <a:rect l="l" t="t" r="r" b="b"/>
            <a:pathLst>
              <a:path w="452408" h="10287003">
                <a:moveTo>
                  <a:pt x="0" y="0"/>
                </a:moveTo>
                <a:lnTo>
                  <a:pt x="452408" y="0"/>
                </a:lnTo>
                <a:lnTo>
                  <a:pt x="452408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26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30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47743" y="6766354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7743" y="-5197045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2529599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19698" y="574230"/>
            <a:ext cx="7951652" cy="1628318"/>
          </a:xfrm>
          <a:custGeom>
            <a:avLst/>
            <a:gdLst/>
            <a:ahLst/>
            <a:cxnLst/>
            <a:rect l="l" t="t" r="r" b="b"/>
            <a:pathLst>
              <a:path w="7951652" h="1628318">
                <a:moveTo>
                  <a:pt x="0" y="0"/>
                </a:moveTo>
                <a:lnTo>
                  <a:pt x="7951652" y="0"/>
                </a:lnTo>
                <a:lnTo>
                  <a:pt x="7951652" y="1628319"/>
                </a:lnTo>
                <a:lnTo>
                  <a:pt x="0" y="16283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0279" y="2686393"/>
            <a:ext cx="589419" cy="515474"/>
          </a:xfrm>
          <a:custGeom>
            <a:avLst/>
            <a:gdLst/>
            <a:ahLst/>
            <a:cxnLst/>
            <a:rect l="l" t="t" r="r" b="b"/>
            <a:pathLst>
              <a:path w="589419" h="515474">
                <a:moveTo>
                  <a:pt x="0" y="0"/>
                </a:moveTo>
                <a:lnTo>
                  <a:pt x="589419" y="0"/>
                </a:lnTo>
                <a:lnTo>
                  <a:pt x="589419" y="515474"/>
                </a:lnTo>
                <a:lnTo>
                  <a:pt x="0" y="5154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28018" y="2695918"/>
            <a:ext cx="892620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Secure Payments and Buyer Protection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5133" y="844646"/>
            <a:ext cx="7020782" cy="116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4200" spc="210">
                <a:solidFill>
                  <a:srgbClr val="FFFFFF"/>
                </a:solidFill>
                <a:latin typeface="Poppins ExtraBold"/>
              </a:rPr>
              <a:t>Applicability and connectivity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28658" y="4833345"/>
            <a:ext cx="876313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Product Customization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4647977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1"/>
                </a:lnTo>
                <a:lnTo>
                  <a:pt x="0" y="829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30279" y="4804770"/>
            <a:ext cx="589419" cy="515474"/>
          </a:xfrm>
          <a:custGeom>
            <a:avLst/>
            <a:gdLst/>
            <a:ahLst/>
            <a:cxnLst/>
            <a:rect l="l" t="t" r="r" b="b"/>
            <a:pathLst>
              <a:path w="589419" h="515474">
                <a:moveTo>
                  <a:pt x="0" y="0"/>
                </a:moveTo>
                <a:lnTo>
                  <a:pt x="589419" y="0"/>
                </a:lnTo>
                <a:lnTo>
                  <a:pt x="589419" y="515474"/>
                </a:lnTo>
                <a:lnTo>
                  <a:pt x="0" y="5154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816" y="0"/>
            <a:ext cx="452408" cy="10287003"/>
          </a:xfrm>
          <a:custGeom>
            <a:avLst/>
            <a:gdLst/>
            <a:ahLst/>
            <a:cxnLst/>
            <a:rect l="l" t="t" r="r" b="b"/>
            <a:pathLst>
              <a:path w="452408" h="10287003">
                <a:moveTo>
                  <a:pt x="0" y="0"/>
                </a:moveTo>
                <a:lnTo>
                  <a:pt x="452408" y="0"/>
                </a:lnTo>
                <a:lnTo>
                  <a:pt x="452408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26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30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47743" y="6766354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7743" y="-5197045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2529599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19698" y="574230"/>
            <a:ext cx="7951652" cy="1628318"/>
          </a:xfrm>
          <a:custGeom>
            <a:avLst/>
            <a:gdLst/>
            <a:ahLst/>
            <a:cxnLst/>
            <a:rect l="l" t="t" r="r" b="b"/>
            <a:pathLst>
              <a:path w="7951652" h="1628318">
                <a:moveTo>
                  <a:pt x="0" y="0"/>
                </a:moveTo>
                <a:lnTo>
                  <a:pt x="7951652" y="0"/>
                </a:lnTo>
                <a:lnTo>
                  <a:pt x="7951652" y="1628319"/>
                </a:lnTo>
                <a:lnTo>
                  <a:pt x="0" y="16283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35456" y="2728219"/>
            <a:ext cx="493768" cy="431822"/>
          </a:xfrm>
          <a:custGeom>
            <a:avLst/>
            <a:gdLst/>
            <a:ahLst/>
            <a:cxnLst/>
            <a:rect l="l" t="t" r="r" b="b"/>
            <a:pathLst>
              <a:path w="493768" h="431822">
                <a:moveTo>
                  <a:pt x="0" y="0"/>
                </a:moveTo>
                <a:lnTo>
                  <a:pt x="493768" y="0"/>
                </a:lnTo>
                <a:lnTo>
                  <a:pt x="493768" y="431822"/>
                </a:lnTo>
                <a:lnTo>
                  <a:pt x="0" y="4318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28018" y="2615518"/>
            <a:ext cx="964502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Implement a recommendation system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5133" y="1085850"/>
            <a:ext cx="7020782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999" spc="250">
                <a:solidFill>
                  <a:srgbClr val="FFFFFF"/>
                </a:solidFill>
                <a:latin typeface="Poppins ExtraBold"/>
              </a:rPr>
              <a:t>Future Work</a:t>
            </a:r>
          </a:p>
        </p:txBody>
      </p:sp>
      <p:sp>
        <p:nvSpPr>
          <p:cNvPr id="12" name="Freeform 12"/>
          <p:cNvSpPr/>
          <p:nvPr/>
        </p:nvSpPr>
        <p:spPr>
          <a:xfrm>
            <a:off x="0" y="4069920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35456" y="4268540"/>
            <a:ext cx="493768" cy="431822"/>
          </a:xfrm>
          <a:custGeom>
            <a:avLst/>
            <a:gdLst/>
            <a:ahLst/>
            <a:cxnLst/>
            <a:rect l="l" t="t" r="r" b="b"/>
            <a:pathLst>
              <a:path w="493768" h="431822">
                <a:moveTo>
                  <a:pt x="0" y="0"/>
                </a:moveTo>
                <a:lnTo>
                  <a:pt x="493768" y="0"/>
                </a:lnTo>
                <a:lnTo>
                  <a:pt x="493768" y="431822"/>
                </a:lnTo>
                <a:lnTo>
                  <a:pt x="0" y="4318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428018" y="4155839"/>
            <a:ext cx="964502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Add 3D images</a:t>
            </a:r>
          </a:p>
        </p:txBody>
      </p:sp>
      <p:sp>
        <p:nvSpPr>
          <p:cNvPr id="15" name="Freeform 15"/>
          <p:cNvSpPr/>
          <p:nvPr/>
        </p:nvSpPr>
        <p:spPr>
          <a:xfrm>
            <a:off x="0" y="5651457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1"/>
                </a:lnTo>
                <a:lnTo>
                  <a:pt x="0" y="829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35456" y="5850077"/>
            <a:ext cx="493768" cy="431822"/>
          </a:xfrm>
          <a:custGeom>
            <a:avLst/>
            <a:gdLst/>
            <a:ahLst/>
            <a:cxnLst/>
            <a:rect l="l" t="t" r="r" b="b"/>
            <a:pathLst>
              <a:path w="493768" h="431822">
                <a:moveTo>
                  <a:pt x="0" y="0"/>
                </a:moveTo>
                <a:lnTo>
                  <a:pt x="493768" y="0"/>
                </a:lnTo>
                <a:lnTo>
                  <a:pt x="493768" y="431822"/>
                </a:lnTo>
                <a:lnTo>
                  <a:pt x="0" y="4318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428018" y="5737375"/>
            <a:ext cx="964502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Expand the product range</a:t>
            </a:r>
          </a:p>
        </p:txBody>
      </p:sp>
    </p:spTree>
  </p:cSld>
  <p:clrMapOvr>
    <a:masterClrMapping/>
  </p:clrMapOvr>
  <p:transition spd="slow">
    <p:comb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816" y="0"/>
            <a:ext cx="452408" cy="10287003"/>
          </a:xfrm>
          <a:custGeom>
            <a:avLst/>
            <a:gdLst/>
            <a:ahLst/>
            <a:cxnLst/>
            <a:rect l="l" t="t" r="r" b="b"/>
            <a:pathLst>
              <a:path w="452408" h="10287003">
                <a:moveTo>
                  <a:pt x="0" y="0"/>
                </a:moveTo>
                <a:lnTo>
                  <a:pt x="452408" y="0"/>
                </a:lnTo>
                <a:lnTo>
                  <a:pt x="452408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26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30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47743" y="6766354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7743" y="-5197045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2529599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19698" y="574230"/>
            <a:ext cx="7951652" cy="1628318"/>
          </a:xfrm>
          <a:custGeom>
            <a:avLst/>
            <a:gdLst/>
            <a:ahLst/>
            <a:cxnLst/>
            <a:rect l="l" t="t" r="r" b="b"/>
            <a:pathLst>
              <a:path w="7951652" h="1628318">
                <a:moveTo>
                  <a:pt x="0" y="0"/>
                </a:moveTo>
                <a:lnTo>
                  <a:pt x="7951652" y="0"/>
                </a:lnTo>
                <a:lnTo>
                  <a:pt x="7951652" y="1628319"/>
                </a:lnTo>
                <a:lnTo>
                  <a:pt x="0" y="16283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35456" y="2728219"/>
            <a:ext cx="493768" cy="431822"/>
          </a:xfrm>
          <a:custGeom>
            <a:avLst/>
            <a:gdLst/>
            <a:ahLst/>
            <a:cxnLst/>
            <a:rect l="l" t="t" r="r" b="b"/>
            <a:pathLst>
              <a:path w="493768" h="431822">
                <a:moveTo>
                  <a:pt x="0" y="0"/>
                </a:moveTo>
                <a:lnTo>
                  <a:pt x="493768" y="0"/>
                </a:lnTo>
                <a:lnTo>
                  <a:pt x="493768" y="431822"/>
                </a:lnTo>
                <a:lnTo>
                  <a:pt x="0" y="4318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28018" y="2615518"/>
            <a:ext cx="964502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 Implement augmented reality (AR)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5133" y="1085850"/>
            <a:ext cx="7020782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999" spc="250">
                <a:solidFill>
                  <a:srgbClr val="FFFFFF"/>
                </a:solidFill>
                <a:latin typeface="Poppins ExtraBold"/>
              </a:rPr>
              <a:t>Future Work</a:t>
            </a:r>
          </a:p>
        </p:txBody>
      </p:sp>
      <p:sp>
        <p:nvSpPr>
          <p:cNvPr id="12" name="Freeform 12"/>
          <p:cNvSpPr/>
          <p:nvPr/>
        </p:nvSpPr>
        <p:spPr>
          <a:xfrm>
            <a:off x="0" y="4069920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35456" y="4268540"/>
            <a:ext cx="493768" cy="431822"/>
          </a:xfrm>
          <a:custGeom>
            <a:avLst/>
            <a:gdLst/>
            <a:ahLst/>
            <a:cxnLst/>
            <a:rect l="l" t="t" r="r" b="b"/>
            <a:pathLst>
              <a:path w="493768" h="431822">
                <a:moveTo>
                  <a:pt x="0" y="0"/>
                </a:moveTo>
                <a:lnTo>
                  <a:pt x="493768" y="0"/>
                </a:lnTo>
                <a:lnTo>
                  <a:pt x="493768" y="431822"/>
                </a:lnTo>
                <a:lnTo>
                  <a:pt x="0" y="4318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428018" y="4155839"/>
            <a:ext cx="964502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Implement data analytics</a:t>
            </a:r>
          </a:p>
        </p:txBody>
      </p:sp>
    </p:spTree>
  </p:cSld>
  <p:clrMapOvr>
    <a:masterClrMapping/>
  </p:clrMapOvr>
  <p:transition spd="slow">
    <p:comb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058072" y="1295137"/>
            <a:ext cx="14171857" cy="7638806"/>
            <a:chOff x="0" y="0"/>
            <a:chExt cx="18895809" cy="10185074"/>
          </a:xfrm>
        </p:grpSpPr>
        <p:sp>
          <p:nvSpPr>
            <p:cNvPr id="4" name="Freeform 4"/>
            <p:cNvSpPr/>
            <p:nvPr/>
          </p:nvSpPr>
          <p:spPr>
            <a:xfrm>
              <a:off x="0" y="402745"/>
              <a:ext cx="18895809" cy="9782330"/>
            </a:xfrm>
            <a:custGeom>
              <a:avLst/>
              <a:gdLst/>
              <a:ahLst/>
              <a:cxnLst/>
              <a:rect l="l" t="t" r="r" b="b"/>
              <a:pathLst>
                <a:path w="18895809" h="9782330">
                  <a:moveTo>
                    <a:pt x="0" y="0"/>
                  </a:moveTo>
                  <a:lnTo>
                    <a:pt x="18895809" y="0"/>
                  </a:lnTo>
                  <a:lnTo>
                    <a:pt x="18895809" y="9782329"/>
                  </a:lnTo>
                  <a:lnTo>
                    <a:pt x="0" y="978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190" b="-42337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1838892">
              <a:off x="16129734" y="305914"/>
              <a:ext cx="1617713" cy="1523591"/>
            </a:xfrm>
            <a:custGeom>
              <a:avLst/>
              <a:gdLst/>
              <a:ahLst/>
              <a:cxnLst/>
              <a:rect l="l" t="t" r="r" b="b"/>
              <a:pathLst>
                <a:path w="1617713" h="1523591">
                  <a:moveTo>
                    <a:pt x="0" y="0"/>
                  </a:moveTo>
                  <a:lnTo>
                    <a:pt x="1617713" y="0"/>
                  </a:lnTo>
                  <a:lnTo>
                    <a:pt x="1617713" y="1523592"/>
                  </a:lnTo>
                  <a:lnTo>
                    <a:pt x="0" y="1523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3252107" y="2888972"/>
            <a:ext cx="11783786" cy="433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9"/>
              </a:lnSpc>
            </a:pPr>
            <a:r>
              <a:rPr lang="en-US" sz="15999" spc="671">
                <a:solidFill>
                  <a:srgbClr val="000000"/>
                </a:solidFill>
                <a:latin typeface="Marykate"/>
              </a:rPr>
              <a:t>THANK</a:t>
            </a:r>
          </a:p>
          <a:p>
            <a:pPr algn="ctr">
              <a:lnSpc>
                <a:spcPts val="16799"/>
              </a:lnSpc>
            </a:pPr>
            <a:r>
              <a:rPr lang="en-US" sz="15999" spc="671">
                <a:solidFill>
                  <a:srgbClr val="000000"/>
                </a:solidFill>
                <a:latin typeface="Marykate"/>
              </a:rPr>
              <a:t>YOU</a:t>
            </a:r>
          </a:p>
        </p:txBody>
      </p:sp>
      <p:sp>
        <p:nvSpPr>
          <p:cNvPr id="7" name="Freeform 7"/>
          <p:cNvSpPr/>
          <p:nvPr/>
        </p:nvSpPr>
        <p:spPr>
          <a:xfrm rot="-4388606">
            <a:off x="5280821" y="1970635"/>
            <a:ext cx="1260418" cy="1398523"/>
          </a:xfrm>
          <a:custGeom>
            <a:avLst/>
            <a:gdLst/>
            <a:ahLst/>
            <a:cxnLst/>
            <a:rect l="l" t="t" r="r" b="b"/>
            <a:pathLst>
              <a:path w="1260418" h="1398523">
                <a:moveTo>
                  <a:pt x="0" y="0"/>
                </a:moveTo>
                <a:lnTo>
                  <a:pt x="1260418" y="0"/>
                </a:lnTo>
                <a:lnTo>
                  <a:pt x="1260418" y="1398523"/>
                </a:lnTo>
                <a:lnTo>
                  <a:pt x="0" y="139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150047">
            <a:off x="2737392" y="8258064"/>
            <a:ext cx="3348950" cy="1351758"/>
          </a:xfrm>
          <a:custGeom>
            <a:avLst/>
            <a:gdLst/>
            <a:ahLst/>
            <a:cxnLst/>
            <a:rect l="l" t="t" r="r" b="b"/>
            <a:pathLst>
              <a:path w="3348950" h="1351758">
                <a:moveTo>
                  <a:pt x="0" y="0"/>
                </a:moveTo>
                <a:lnTo>
                  <a:pt x="3348950" y="0"/>
                </a:lnTo>
                <a:lnTo>
                  <a:pt x="3348950" y="1351758"/>
                </a:lnTo>
                <a:lnTo>
                  <a:pt x="0" y="13517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531315" y="6145889"/>
            <a:ext cx="2194959" cy="2788054"/>
          </a:xfrm>
          <a:custGeom>
            <a:avLst/>
            <a:gdLst/>
            <a:ahLst/>
            <a:cxnLst/>
            <a:rect l="l" t="t" r="r" b="b"/>
            <a:pathLst>
              <a:path w="2194959" h="2788054">
                <a:moveTo>
                  <a:pt x="0" y="0"/>
                </a:moveTo>
                <a:lnTo>
                  <a:pt x="2194959" y="0"/>
                </a:lnTo>
                <a:lnTo>
                  <a:pt x="2194959" y="2788054"/>
                </a:lnTo>
                <a:lnTo>
                  <a:pt x="0" y="2788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4183691">
            <a:off x="-109045" y="86688"/>
            <a:ext cx="3883048" cy="3049957"/>
          </a:xfrm>
          <a:custGeom>
            <a:avLst/>
            <a:gdLst/>
            <a:ahLst/>
            <a:cxnLst/>
            <a:rect l="l" t="t" r="r" b="b"/>
            <a:pathLst>
              <a:path w="3883048" h="3049957">
                <a:moveTo>
                  <a:pt x="0" y="0"/>
                </a:moveTo>
                <a:lnTo>
                  <a:pt x="3883048" y="0"/>
                </a:lnTo>
                <a:lnTo>
                  <a:pt x="3883048" y="3049957"/>
                </a:lnTo>
                <a:lnTo>
                  <a:pt x="0" y="30499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38273" y="3725517"/>
            <a:ext cx="6550984" cy="6561483"/>
          </a:xfrm>
          <a:custGeom>
            <a:avLst/>
            <a:gdLst/>
            <a:ahLst/>
            <a:cxnLst/>
            <a:rect l="l" t="t" r="r" b="b"/>
            <a:pathLst>
              <a:path w="6550984" h="6561483">
                <a:moveTo>
                  <a:pt x="0" y="0"/>
                </a:moveTo>
                <a:lnTo>
                  <a:pt x="6550984" y="0"/>
                </a:lnTo>
                <a:lnTo>
                  <a:pt x="6550984" y="6561483"/>
                </a:lnTo>
                <a:lnTo>
                  <a:pt x="0" y="65614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0404" y="-101449"/>
            <a:ext cx="6550984" cy="6561483"/>
          </a:xfrm>
          <a:custGeom>
            <a:avLst/>
            <a:gdLst/>
            <a:ahLst/>
            <a:cxnLst/>
            <a:rect l="l" t="t" r="r" b="b"/>
            <a:pathLst>
              <a:path w="6550984" h="6561483">
                <a:moveTo>
                  <a:pt x="0" y="0"/>
                </a:moveTo>
                <a:lnTo>
                  <a:pt x="6550984" y="0"/>
                </a:lnTo>
                <a:lnTo>
                  <a:pt x="6550984" y="6561483"/>
                </a:lnTo>
                <a:lnTo>
                  <a:pt x="0" y="65614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60114" y="5772751"/>
            <a:ext cx="4218227" cy="6840885"/>
          </a:xfrm>
          <a:custGeom>
            <a:avLst/>
            <a:gdLst/>
            <a:ahLst/>
            <a:cxnLst/>
            <a:rect l="l" t="t" r="r" b="b"/>
            <a:pathLst>
              <a:path w="4218227" h="6840885">
                <a:moveTo>
                  <a:pt x="0" y="0"/>
                </a:moveTo>
                <a:lnTo>
                  <a:pt x="4218227" y="0"/>
                </a:lnTo>
                <a:lnTo>
                  <a:pt x="4218227" y="6840885"/>
                </a:lnTo>
                <a:lnTo>
                  <a:pt x="0" y="684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88096" y="5772751"/>
            <a:ext cx="4218227" cy="6840885"/>
          </a:xfrm>
          <a:custGeom>
            <a:avLst/>
            <a:gdLst/>
            <a:ahLst/>
            <a:cxnLst/>
            <a:rect l="l" t="t" r="r" b="b"/>
            <a:pathLst>
              <a:path w="4218227" h="6840885">
                <a:moveTo>
                  <a:pt x="0" y="0"/>
                </a:moveTo>
                <a:lnTo>
                  <a:pt x="4218227" y="0"/>
                </a:lnTo>
                <a:lnTo>
                  <a:pt x="4218227" y="6840885"/>
                </a:lnTo>
                <a:lnTo>
                  <a:pt x="0" y="684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29265" y="-2559383"/>
            <a:ext cx="4218227" cy="6840885"/>
          </a:xfrm>
          <a:custGeom>
            <a:avLst/>
            <a:gdLst/>
            <a:ahLst/>
            <a:cxnLst/>
            <a:rect l="l" t="t" r="r" b="b"/>
            <a:pathLst>
              <a:path w="4218227" h="6840885">
                <a:moveTo>
                  <a:pt x="0" y="0"/>
                </a:moveTo>
                <a:lnTo>
                  <a:pt x="4218227" y="0"/>
                </a:lnTo>
                <a:lnTo>
                  <a:pt x="4218227" y="6840885"/>
                </a:lnTo>
                <a:lnTo>
                  <a:pt x="0" y="684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265" y="5902964"/>
            <a:ext cx="4218227" cy="6840885"/>
          </a:xfrm>
          <a:custGeom>
            <a:avLst/>
            <a:gdLst/>
            <a:ahLst/>
            <a:cxnLst/>
            <a:rect l="l" t="t" r="r" b="b"/>
            <a:pathLst>
              <a:path w="4218227" h="6840885">
                <a:moveTo>
                  <a:pt x="0" y="0"/>
                </a:moveTo>
                <a:lnTo>
                  <a:pt x="4218227" y="0"/>
                </a:lnTo>
                <a:lnTo>
                  <a:pt x="4218227" y="6840885"/>
                </a:lnTo>
                <a:lnTo>
                  <a:pt x="0" y="684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9360114" y="-2836647"/>
            <a:ext cx="4218227" cy="6840885"/>
          </a:xfrm>
          <a:custGeom>
            <a:avLst/>
            <a:gdLst/>
            <a:ahLst/>
            <a:cxnLst/>
            <a:rect l="l" t="t" r="r" b="b"/>
            <a:pathLst>
              <a:path w="4218227" h="6840885">
                <a:moveTo>
                  <a:pt x="0" y="0"/>
                </a:moveTo>
                <a:lnTo>
                  <a:pt x="4218227" y="0"/>
                </a:lnTo>
                <a:lnTo>
                  <a:pt x="4218227" y="6840885"/>
                </a:lnTo>
                <a:lnTo>
                  <a:pt x="0" y="684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3859369" y="-2836647"/>
            <a:ext cx="4218227" cy="6840885"/>
          </a:xfrm>
          <a:custGeom>
            <a:avLst/>
            <a:gdLst/>
            <a:ahLst/>
            <a:cxnLst/>
            <a:rect l="l" t="t" r="r" b="b"/>
            <a:pathLst>
              <a:path w="4218227" h="6840885">
                <a:moveTo>
                  <a:pt x="0" y="0"/>
                </a:moveTo>
                <a:lnTo>
                  <a:pt x="4218227" y="0"/>
                </a:lnTo>
                <a:lnTo>
                  <a:pt x="4218227" y="6840885"/>
                </a:lnTo>
                <a:lnTo>
                  <a:pt x="0" y="684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343828" y="4570295"/>
            <a:ext cx="5179536" cy="82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spc="429">
                <a:solidFill>
                  <a:srgbClr val="FFFFFF"/>
                </a:solidFill>
                <a:latin typeface="League Spartan Bold"/>
              </a:rPr>
              <a:t>TEAM MEMBERS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668426" y="4477286"/>
            <a:ext cx="6530340" cy="38100"/>
            <a:chOff x="0" y="0"/>
            <a:chExt cx="8707120" cy="50800"/>
          </a:xfrm>
        </p:grpSpPr>
        <p:sp>
          <p:nvSpPr>
            <p:cNvPr id="12" name="Freeform 12"/>
            <p:cNvSpPr/>
            <p:nvPr/>
          </p:nvSpPr>
          <p:spPr>
            <a:xfrm>
              <a:off x="25400" y="0"/>
              <a:ext cx="8656320" cy="50800"/>
            </a:xfrm>
            <a:custGeom>
              <a:avLst/>
              <a:gdLst/>
              <a:ahLst/>
              <a:cxnLst/>
              <a:rect l="l" t="t" r="r" b="b"/>
              <a:pathLst>
                <a:path w="8656320" h="50800">
                  <a:moveTo>
                    <a:pt x="0" y="0"/>
                  </a:moveTo>
                  <a:lnTo>
                    <a:pt x="8656320" y="0"/>
                  </a:lnTo>
                  <a:lnTo>
                    <a:pt x="865632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668426" y="5375476"/>
            <a:ext cx="6530340" cy="38100"/>
            <a:chOff x="0" y="0"/>
            <a:chExt cx="8707120" cy="50800"/>
          </a:xfrm>
        </p:grpSpPr>
        <p:sp>
          <p:nvSpPr>
            <p:cNvPr id="14" name="Freeform 14"/>
            <p:cNvSpPr/>
            <p:nvPr/>
          </p:nvSpPr>
          <p:spPr>
            <a:xfrm>
              <a:off x="25400" y="0"/>
              <a:ext cx="8656320" cy="50800"/>
            </a:xfrm>
            <a:custGeom>
              <a:avLst/>
              <a:gdLst/>
              <a:ahLst/>
              <a:cxnLst/>
              <a:rect l="l" t="t" r="r" b="b"/>
              <a:pathLst>
                <a:path w="8656320" h="50800">
                  <a:moveTo>
                    <a:pt x="0" y="0"/>
                  </a:moveTo>
                  <a:lnTo>
                    <a:pt x="8656320" y="0"/>
                  </a:lnTo>
                  <a:lnTo>
                    <a:pt x="865632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670118" y="8565878"/>
            <a:ext cx="3200392" cy="31054"/>
            <a:chOff x="0" y="0"/>
            <a:chExt cx="5235327" cy="50800"/>
          </a:xfrm>
        </p:grpSpPr>
        <p:sp>
          <p:nvSpPr>
            <p:cNvPr id="16" name="Freeform 16"/>
            <p:cNvSpPr/>
            <p:nvPr/>
          </p:nvSpPr>
          <p:spPr>
            <a:xfrm>
              <a:off x="25400" y="0"/>
              <a:ext cx="5184521" cy="50800"/>
            </a:xfrm>
            <a:custGeom>
              <a:avLst/>
              <a:gdLst/>
              <a:ahLst/>
              <a:cxnLst/>
              <a:rect l="l" t="t" r="r" b="b"/>
              <a:pathLst>
                <a:path w="5184521" h="50800">
                  <a:moveTo>
                    <a:pt x="0" y="0"/>
                  </a:moveTo>
                  <a:lnTo>
                    <a:pt x="5184521" y="0"/>
                  </a:lnTo>
                  <a:lnTo>
                    <a:pt x="518452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4743435" y="5772751"/>
            <a:ext cx="4218227" cy="6840885"/>
          </a:xfrm>
          <a:custGeom>
            <a:avLst/>
            <a:gdLst/>
            <a:ahLst/>
            <a:cxnLst/>
            <a:rect l="l" t="t" r="r" b="b"/>
            <a:pathLst>
              <a:path w="4218227" h="6840885">
                <a:moveTo>
                  <a:pt x="0" y="0"/>
                </a:moveTo>
                <a:lnTo>
                  <a:pt x="4218227" y="0"/>
                </a:lnTo>
                <a:lnTo>
                  <a:pt x="4218227" y="6840885"/>
                </a:lnTo>
                <a:lnTo>
                  <a:pt x="0" y="684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0800000">
            <a:off x="4745944" y="-2836647"/>
            <a:ext cx="4218227" cy="6840885"/>
          </a:xfrm>
          <a:custGeom>
            <a:avLst/>
            <a:gdLst/>
            <a:ahLst/>
            <a:cxnLst/>
            <a:rect l="l" t="t" r="r" b="b"/>
            <a:pathLst>
              <a:path w="4218227" h="6840885">
                <a:moveTo>
                  <a:pt x="0" y="0"/>
                </a:moveTo>
                <a:lnTo>
                  <a:pt x="4218227" y="0"/>
                </a:lnTo>
                <a:lnTo>
                  <a:pt x="4218227" y="6840885"/>
                </a:lnTo>
                <a:lnTo>
                  <a:pt x="0" y="684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5214356" y="7789260"/>
            <a:ext cx="3200392" cy="31054"/>
            <a:chOff x="0" y="0"/>
            <a:chExt cx="5235327" cy="50800"/>
          </a:xfrm>
        </p:grpSpPr>
        <p:sp>
          <p:nvSpPr>
            <p:cNvPr id="20" name="Freeform 20"/>
            <p:cNvSpPr/>
            <p:nvPr/>
          </p:nvSpPr>
          <p:spPr>
            <a:xfrm>
              <a:off x="25400" y="0"/>
              <a:ext cx="5184521" cy="50800"/>
            </a:xfrm>
            <a:custGeom>
              <a:avLst/>
              <a:gdLst/>
              <a:ahLst/>
              <a:cxnLst/>
              <a:rect l="l" t="t" r="r" b="b"/>
              <a:pathLst>
                <a:path w="5184521" h="50800">
                  <a:moveTo>
                    <a:pt x="0" y="0"/>
                  </a:moveTo>
                  <a:lnTo>
                    <a:pt x="5184521" y="0"/>
                  </a:lnTo>
                  <a:lnTo>
                    <a:pt x="518452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9867894" y="8596933"/>
            <a:ext cx="3200392" cy="31054"/>
            <a:chOff x="0" y="0"/>
            <a:chExt cx="5235327" cy="50800"/>
          </a:xfrm>
        </p:grpSpPr>
        <p:sp>
          <p:nvSpPr>
            <p:cNvPr id="22" name="Freeform 22"/>
            <p:cNvSpPr/>
            <p:nvPr/>
          </p:nvSpPr>
          <p:spPr>
            <a:xfrm>
              <a:off x="25400" y="0"/>
              <a:ext cx="5184521" cy="50800"/>
            </a:xfrm>
            <a:custGeom>
              <a:avLst/>
              <a:gdLst/>
              <a:ahLst/>
              <a:cxnLst/>
              <a:rect l="l" t="t" r="r" b="b"/>
              <a:pathLst>
                <a:path w="5184521" h="50800">
                  <a:moveTo>
                    <a:pt x="0" y="0"/>
                  </a:moveTo>
                  <a:lnTo>
                    <a:pt x="5184521" y="0"/>
                  </a:lnTo>
                  <a:lnTo>
                    <a:pt x="518452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4395875" y="8596933"/>
            <a:ext cx="3200392" cy="31054"/>
            <a:chOff x="0" y="0"/>
            <a:chExt cx="5235327" cy="50800"/>
          </a:xfrm>
        </p:grpSpPr>
        <p:sp>
          <p:nvSpPr>
            <p:cNvPr id="24" name="Freeform 24"/>
            <p:cNvSpPr/>
            <p:nvPr/>
          </p:nvSpPr>
          <p:spPr>
            <a:xfrm>
              <a:off x="25400" y="0"/>
              <a:ext cx="5184521" cy="50800"/>
            </a:xfrm>
            <a:custGeom>
              <a:avLst/>
              <a:gdLst/>
              <a:ahLst/>
              <a:cxnLst/>
              <a:rect l="l" t="t" r="r" b="b"/>
              <a:pathLst>
                <a:path w="5184521" h="50800">
                  <a:moveTo>
                    <a:pt x="0" y="0"/>
                  </a:moveTo>
                  <a:lnTo>
                    <a:pt x="5184521" y="0"/>
                  </a:lnTo>
                  <a:lnTo>
                    <a:pt x="518452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9806449" y="2189669"/>
            <a:ext cx="3200392" cy="31054"/>
            <a:chOff x="0" y="0"/>
            <a:chExt cx="5235327" cy="50800"/>
          </a:xfrm>
        </p:grpSpPr>
        <p:sp>
          <p:nvSpPr>
            <p:cNvPr id="26" name="Freeform 26"/>
            <p:cNvSpPr/>
            <p:nvPr/>
          </p:nvSpPr>
          <p:spPr>
            <a:xfrm>
              <a:off x="25400" y="0"/>
              <a:ext cx="5184521" cy="50800"/>
            </a:xfrm>
            <a:custGeom>
              <a:avLst/>
              <a:gdLst/>
              <a:ahLst/>
              <a:cxnLst/>
              <a:rect l="l" t="t" r="r" b="b"/>
              <a:pathLst>
                <a:path w="5184521" h="50800">
                  <a:moveTo>
                    <a:pt x="0" y="0"/>
                  </a:moveTo>
                  <a:lnTo>
                    <a:pt x="5184521" y="0"/>
                  </a:lnTo>
                  <a:lnTo>
                    <a:pt x="518452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4440546" y="2234609"/>
            <a:ext cx="3200392" cy="31054"/>
            <a:chOff x="0" y="0"/>
            <a:chExt cx="5235327" cy="50800"/>
          </a:xfrm>
        </p:grpSpPr>
        <p:sp>
          <p:nvSpPr>
            <p:cNvPr id="28" name="Freeform 28"/>
            <p:cNvSpPr/>
            <p:nvPr/>
          </p:nvSpPr>
          <p:spPr>
            <a:xfrm>
              <a:off x="25400" y="0"/>
              <a:ext cx="5184521" cy="50800"/>
            </a:xfrm>
            <a:custGeom>
              <a:avLst/>
              <a:gdLst/>
              <a:ahLst/>
              <a:cxnLst/>
              <a:rect l="l" t="t" r="r" b="b"/>
              <a:pathLst>
                <a:path w="5184521" h="50800">
                  <a:moveTo>
                    <a:pt x="0" y="0"/>
                  </a:moveTo>
                  <a:lnTo>
                    <a:pt x="5184521" y="0"/>
                  </a:lnTo>
                  <a:lnTo>
                    <a:pt x="518452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9867894" y="7758206"/>
            <a:ext cx="3200392" cy="31054"/>
            <a:chOff x="0" y="0"/>
            <a:chExt cx="5235327" cy="50800"/>
          </a:xfrm>
        </p:grpSpPr>
        <p:sp>
          <p:nvSpPr>
            <p:cNvPr id="30" name="Freeform 30"/>
            <p:cNvSpPr/>
            <p:nvPr/>
          </p:nvSpPr>
          <p:spPr>
            <a:xfrm>
              <a:off x="25400" y="0"/>
              <a:ext cx="5184521" cy="50800"/>
            </a:xfrm>
            <a:custGeom>
              <a:avLst/>
              <a:gdLst/>
              <a:ahLst/>
              <a:cxnLst/>
              <a:rect l="l" t="t" r="r" b="b"/>
              <a:pathLst>
                <a:path w="5184521" h="50800">
                  <a:moveTo>
                    <a:pt x="0" y="0"/>
                  </a:moveTo>
                  <a:lnTo>
                    <a:pt x="5184521" y="0"/>
                  </a:lnTo>
                  <a:lnTo>
                    <a:pt x="518452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4395875" y="7758206"/>
            <a:ext cx="3200392" cy="31054"/>
            <a:chOff x="0" y="0"/>
            <a:chExt cx="5235327" cy="50800"/>
          </a:xfrm>
        </p:grpSpPr>
        <p:sp>
          <p:nvSpPr>
            <p:cNvPr id="32" name="Freeform 32"/>
            <p:cNvSpPr/>
            <p:nvPr/>
          </p:nvSpPr>
          <p:spPr>
            <a:xfrm>
              <a:off x="25400" y="0"/>
              <a:ext cx="5184521" cy="50800"/>
            </a:xfrm>
            <a:custGeom>
              <a:avLst/>
              <a:gdLst/>
              <a:ahLst/>
              <a:cxnLst/>
              <a:rect l="l" t="t" r="r" b="b"/>
              <a:pathLst>
                <a:path w="5184521" h="50800">
                  <a:moveTo>
                    <a:pt x="0" y="0"/>
                  </a:moveTo>
                  <a:lnTo>
                    <a:pt x="5184521" y="0"/>
                  </a:lnTo>
                  <a:lnTo>
                    <a:pt x="518452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9806449" y="1350942"/>
            <a:ext cx="3200392" cy="31054"/>
            <a:chOff x="0" y="0"/>
            <a:chExt cx="5235327" cy="50800"/>
          </a:xfrm>
        </p:grpSpPr>
        <p:sp>
          <p:nvSpPr>
            <p:cNvPr id="34" name="Freeform 34"/>
            <p:cNvSpPr/>
            <p:nvPr/>
          </p:nvSpPr>
          <p:spPr>
            <a:xfrm>
              <a:off x="25400" y="0"/>
              <a:ext cx="5184521" cy="50800"/>
            </a:xfrm>
            <a:custGeom>
              <a:avLst/>
              <a:gdLst/>
              <a:ahLst/>
              <a:cxnLst/>
              <a:rect l="l" t="t" r="r" b="b"/>
              <a:pathLst>
                <a:path w="5184521" h="50800">
                  <a:moveTo>
                    <a:pt x="0" y="0"/>
                  </a:moveTo>
                  <a:lnTo>
                    <a:pt x="5184521" y="0"/>
                  </a:lnTo>
                  <a:lnTo>
                    <a:pt x="518452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4440546" y="1395882"/>
            <a:ext cx="3200392" cy="31054"/>
            <a:chOff x="0" y="0"/>
            <a:chExt cx="5235327" cy="50800"/>
          </a:xfrm>
        </p:grpSpPr>
        <p:sp>
          <p:nvSpPr>
            <p:cNvPr id="36" name="Freeform 36"/>
            <p:cNvSpPr/>
            <p:nvPr/>
          </p:nvSpPr>
          <p:spPr>
            <a:xfrm>
              <a:off x="25400" y="0"/>
              <a:ext cx="5184521" cy="50800"/>
            </a:xfrm>
            <a:custGeom>
              <a:avLst/>
              <a:gdLst/>
              <a:ahLst/>
              <a:cxnLst/>
              <a:rect l="l" t="t" r="r" b="b"/>
              <a:pathLst>
                <a:path w="5184521" h="50800">
                  <a:moveTo>
                    <a:pt x="0" y="0"/>
                  </a:moveTo>
                  <a:lnTo>
                    <a:pt x="5184521" y="0"/>
                  </a:lnTo>
                  <a:lnTo>
                    <a:pt x="518452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5243683" y="8627987"/>
            <a:ext cx="3200392" cy="31054"/>
            <a:chOff x="0" y="0"/>
            <a:chExt cx="5235327" cy="50800"/>
          </a:xfrm>
        </p:grpSpPr>
        <p:sp>
          <p:nvSpPr>
            <p:cNvPr id="38" name="Freeform 38"/>
            <p:cNvSpPr/>
            <p:nvPr/>
          </p:nvSpPr>
          <p:spPr>
            <a:xfrm>
              <a:off x="25400" y="0"/>
              <a:ext cx="5184521" cy="50800"/>
            </a:xfrm>
            <a:custGeom>
              <a:avLst/>
              <a:gdLst/>
              <a:ahLst/>
              <a:cxnLst/>
              <a:rect l="l" t="t" r="r" b="b"/>
              <a:pathLst>
                <a:path w="5184521" h="50800">
                  <a:moveTo>
                    <a:pt x="0" y="0"/>
                  </a:moveTo>
                  <a:lnTo>
                    <a:pt x="5184521" y="0"/>
                  </a:lnTo>
                  <a:lnTo>
                    <a:pt x="518452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670118" y="7758206"/>
            <a:ext cx="3200392" cy="31054"/>
            <a:chOff x="0" y="0"/>
            <a:chExt cx="5235327" cy="50800"/>
          </a:xfrm>
        </p:grpSpPr>
        <p:sp>
          <p:nvSpPr>
            <p:cNvPr id="40" name="Freeform 40"/>
            <p:cNvSpPr/>
            <p:nvPr/>
          </p:nvSpPr>
          <p:spPr>
            <a:xfrm>
              <a:off x="25400" y="0"/>
              <a:ext cx="5184521" cy="50800"/>
            </a:xfrm>
            <a:custGeom>
              <a:avLst/>
              <a:gdLst/>
              <a:ahLst/>
              <a:cxnLst/>
              <a:rect l="l" t="t" r="r" b="b"/>
              <a:pathLst>
                <a:path w="5184521" h="50800">
                  <a:moveTo>
                    <a:pt x="0" y="0"/>
                  </a:moveTo>
                  <a:lnTo>
                    <a:pt x="5184521" y="0"/>
                  </a:lnTo>
                  <a:lnTo>
                    <a:pt x="518452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1" name="Freeform 41"/>
          <p:cNvSpPr/>
          <p:nvPr/>
        </p:nvSpPr>
        <p:spPr>
          <a:xfrm>
            <a:off x="349166" y="9267652"/>
            <a:ext cx="3842294" cy="1375614"/>
          </a:xfrm>
          <a:custGeom>
            <a:avLst/>
            <a:gdLst/>
            <a:ahLst/>
            <a:cxnLst/>
            <a:rect l="l" t="t" r="r" b="b"/>
            <a:pathLst>
              <a:path w="3842294" h="1375614">
                <a:moveTo>
                  <a:pt x="0" y="0"/>
                </a:moveTo>
                <a:lnTo>
                  <a:pt x="3842295" y="0"/>
                </a:lnTo>
                <a:lnTo>
                  <a:pt x="3842295" y="1375614"/>
                </a:lnTo>
                <a:lnTo>
                  <a:pt x="0" y="13756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565682" y="8727072"/>
            <a:ext cx="3409264" cy="39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6"/>
              </a:lnSpc>
            </a:pPr>
            <a:r>
              <a:rPr lang="en-US" sz="2445" spc="244">
                <a:solidFill>
                  <a:srgbClr val="FFFFFF"/>
                </a:solidFill>
                <a:latin typeface="Lato Bold Italics"/>
              </a:rPr>
              <a:t>CS Department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65682" y="6983909"/>
            <a:ext cx="3409264" cy="47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3"/>
              </a:lnSpc>
            </a:pPr>
            <a:r>
              <a:rPr lang="en-US" sz="2445" spc="244">
                <a:solidFill>
                  <a:srgbClr val="FFFFFF"/>
                </a:solidFill>
                <a:latin typeface="Lato Bold Bold"/>
              </a:rPr>
              <a:t>Eslam El-far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07332" y="7963932"/>
            <a:ext cx="3758626" cy="3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8"/>
              </a:lnSpc>
            </a:pPr>
            <a:r>
              <a:rPr lang="en-US" sz="1956" spc="195">
                <a:solidFill>
                  <a:srgbClr val="FFFFFF"/>
                </a:solidFill>
                <a:latin typeface="Lato Bold Bold"/>
              </a:rPr>
              <a:t>Front End Developer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91001" y="9496252"/>
            <a:ext cx="3758626" cy="524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5"/>
              </a:lnSpc>
            </a:pPr>
            <a:r>
              <a:rPr lang="en-US" sz="2689" spc="268">
                <a:solidFill>
                  <a:srgbClr val="2B4A9D"/>
                </a:solidFill>
                <a:latin typeface="Lovelo Bold"/>
              </a:rPr>
              <a:t>Team Leader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139247" y="8866735"/>
            <a:ext cx="3409264" cy="39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6"/>
              </a:lnSpc>
            </a:pPr>
            <a:r>
              <a:rPr lang="en-US" sz="2445" spc="244">
                <a:solidFill>
                  <a:srgbClr val="FFFFFF"/>
                </a:solidFill>
                <a:latin typeface="Lato Bold Italics"/>
              </a:rPr>
              <a:t>IT Department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139247" y="6983909"/>
            <a:ext cx="3409264" cy="47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3"/>
              </a:lnSpc>
            </a:pPr>
            <a:r>
              <a:rPr lang="en-US" sz="2445" spc="244">
                <a:solidFill>
                  <a:srgbClr val="FFFFFF"/>
                </a:solidFill>
                <a:latin typeface="Lato Bold Bold"/>
              </a:rPr>
              <a:t>Mazen El-Alfy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964566" y="8016805"/>
            <a:ext cx="3758626" cy="3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8"/>
              </a:lnSpc>
            </a:pPr>
            <a:r>
              <a:rPr lang="en-US" sz="1956" spc="195">
                <a:solidFill>
                  <a:srgbClr val="FFFFFF"/>
                </a:solidFill>
                <a:latin typeface="Lato Bold Bold"/>
              </a:rPr>
              <a:t>UI/UX Designer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763457" y="7007200"/>
            <a:ext cx="3409264" cy="47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3"/>
              </a:lnSpc>
            </a:pPr>
            <a:r>
              <a:rPr lang="en-US" sz="2445" spc="244">
                <a:solidFill>
                  <a:srgbClr val="FFFFFF"/>
                </a:solidFill>
                <a:latin typeface="Lato Bold Bold"/>
              </a:rPr>
              <a:t>Sama Maged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703093" y="7963932"/>
            <a:ext cx="3758626" cy="36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8"/>
              </a:lnSpc>
            </a:pPr>
            <a:r>
              <a:rPr lang="en-US" sz="1956" spc="195">
                <a:solidFill>
                  <a:srgbClr val="FFFFFF"/>
                </a:solidFill>
                <a:latin typeface="Lato Bold Bold"/>
              </a:rPr>
              <a:t>FLutter Developer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763457" y="8866735"/>
            <a:ext cx="3409264" cy="39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6"/>
              </a:lnSpc>
            </a:pPr>
            <a:r>
              <a:rPr lang="en-US" sz="2445" spc="244">
                <a:solidFill>
                  <a:srgbClr val="FFFFFF"/>
                </a:solidFill>
                <a:latin typeface="Lato Bold Italics"/>
              </a:rPr>
              <a:t>IT Department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05932" y="2365996"/>
            <a:ext cx="3528764" cy="374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49" spc="244">
                <a:solidFill>
                  <a:srgbClr val="FFFFFF"/>
                </a:solidFill>
                <a:latin typeface="Lato Bold Italics"/>
              </a:rPr>
              <a:t>IT Department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81893" y="660569"/>
            <a:ext cx="3528764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9"/>
              </a:lnSpc>
            </a:pPr>
            <a:r>
              <a:rPr lang="en-US" sz="2449" spc="244">
                <a:solidFill>
                  <a:srgbClr val="FFFFFF"/>
                </a:solidFill>
                <a:latin typeface="Lato Bold Bold"/>
              </a:rPr>
              <a:t>Mohamed Nasr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01089" y="1527087"/>
            <a:ext cx="3890372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9"/>
              </a:lnSpc>
            </a:pPr>
            <a:r>
              <a:rPr lang="en-US" sz="2449" spc="244">
                <a:solidFill>
                  <a:srgbClr val="FFFFFF"/>
                </a:solidFill>
                <a:latin typeface="Lato Bold Bold"/>
              </a:rPr>
              <a:t>Flutter Developer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589990" y="2135605"/>
            <a:ext cx="3312571" cy="32143"/>
            <a:chOff x="0" y="0"/>
            <a:chExt cx="5235327" cy="50800"/>
          </a:xfrm>
        </p:grpSpPr>
        <p:sp>
          <p:nvSpPr>
            <p:cNvPr id="56" name="Freeform 56"/>
            <p:cNvSpPr/>
            <p:nvPr/>
          </p:nvSpPr>
          <p:spPr>
            <a:xfrm>
              <a:off x="25400" y="0"/>
              <a:ext cx="5184521" cy="50800"/>
            </a:xfrm>
            <a:custGeom>
              <a:avLst/>
              <a:gdLst/>
              <a:ahLst/>
              <a:cxnLst/>
              <a:rect l="l" t="t" r="r" b="b"/>
              <a:pathLst>
                <a:path w="5184521" h="50800">
                  <a:moveTo>
                    <a:pt x="0" y="0"/>
                  </a:moveTo>
                  <a:lnTo>
                    <a:pt x="5184521" y="0"/>
                  </a:lnTo>
                  <a:lnTo>
                    <a:pt x="518452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7" name="TextBox 57"/>
          <p:cNvSpPr txBox="1"/>
          <p:nvPr/>
        </p:nvSpPr>
        <p:spPr>
          <a:xfrm>
            <a:off x="4763680" y="2365996"/>
            <a:ext cx="4182756" cy="365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350" spc="235">
                <a:solidFill>
                  <a:srgbClr val="FFFFFF"/>
                </a:solidFill>
                <a:latin typeface="Lato Bold Italics"/>
              </a:rPr>
              <a:t>CS Department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4763680" y="648031"/>
            <a:ext cx="4182756" cy="38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sz="2350" spc="235">
                <a:solidFill>
                  <a:srgbClr val="FFFFFF"/>
                </a:solidFill>
                <a:latin typeface="Lato Bold Bold"/>
              </a:rPr>
              <a:t>Shrouq El-Sweesy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4549367" y="1522950"/>
            <a:ext cx="4611381" cy="38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sz="2350" spc="235">
                <a:solidFill>
                  <a:srgbClr val="FFFFFF"/>
                </a:solidFill>
                <a:latin typeface="Lato Bold Bold"/>
              </a:rPr>
              <a:t>Back End Developer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5187594" y="2151677"/>
            <a:ext cx="3312571" cy="32143"/>
            <a:chOff x="0" y="0"/>
            <a:chExt cx="5235327" cy="50800"/>
          </a:xfrm>
        </p:grpSpPr>
        <p:sp>
          <p:nvSpPr>
            <p:cNvPr id="61" name="Freeform 61"/>
            <p:cNvSpPr/>
            <p:nvPr/>
          </p:nvSpPr>
          <p:spPr>
            <a:xfrm>
              <a:off x="25400" y="0"/>
              <a:ext cx="5184521" cy="50800"/>
            </a:xfrm>
            <a:custGeom>
              <a:avLst/>
              <a:gdLst/>
              <a:ahLst/>
              <a:cxnLst/>
              <a:rect l="l" t="t" r="r" b="b"/>
              <a:pathLst>
                <a:path w="5184521" h="50800">
                  <a:moveTo>
                    <a:pt x="0" y="0"/>
                  </a:moveTo>
                  <a:lnTo>
                    <a:pt x="5184521" y="0"/>
                  </a:lnTo>
                  <a:lnTo>
                    <a:pt x="518452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702168" y="1381996"/>
            <a:ext cx="3200392" cy="31054"/>
            <a:chOff x="0" y="0"/>
            <a:chExt cx="5235327" cy="50800"/>
          </a:xfrm>
        </p:grpSpPr>
        <p:sp>
          <p:nvSpPr>
            <p:cNvPr id="63" name="Freeform 63"/>
            <p:cNvSpPr/>
            <p:nvPr/>
          </p:nvSpPr>
          <p:spPr>
            <a:xfrm>
              <a:off x="25400" y="0"/>
              <a:ext cx="5184521" cy="50800"/>
            </a:xfrm>
            <a:custGeom>
              <a:avLst/>
              <a:gdLst/>
              <a:ahLst/>
              <a:cxnLst/>
              <a:rect l="l" t="t" r="r" b="b"/>
              <a:pathLst>
                <a:path w="5184521" h="50800">
                  <a:moveTo>
                    <a:pt x="0" y="0"/>
                  </a:moveTo>
                  <a:lnTo>
                    <a:pt x="5184521" y="0"/>
                  </a:lnTo>
                  <a:lnTo>
                    <a:pt x="518452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5254862" y="1335415"/>
            <a:ext cx="3200392" cy="31054"/>
            <a:chOff x="0" y="0"/>
            <a:chExt cx="5235327" cy="50800"/>
          </a:xfrm>
        </p:grpSpPr>
        <p:sp>
          <p:nvSpPr>
            <p:cNvPr id="65" name="Freeform 65"/>
            <p:cNvSpPr/>
            <p:nvPr/>
          </p:nvSpPr>
          <p:spPr>
            <a:xfrm>
              <a:off x="25400" y="0"/>
              <a:ext cx="5184521" cy="50800"/>
            </a:xfrm>
            <a:custGeom>
              <a:avLst/>
              <a:gdLst/>
              <a:ahLst/>
              <a:cxnLst/>
              <a:rect l="l" t="t" r="r" b="b"/>
              <a:pathLst>
                <a:path w="5184521" h="50800">
                  <a:moveTo>
                    <a:pt x="0" y="0"/>
                  </a:moveTo>
                  <a:lnTo>
                    <a:pt x="5184521" y="0"/>
                  </a:lnTo>
                  <a:lnTo>
                    <a:pt x="518452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6" name="TextBox 66"/>
          <p:cNvSpPr txBox="1"/>
          <p:nvPr/>
        </p:nvSpPr>
        <p:spPr>
          <a:xfrm>
            <a:off x="9360114" y="638506"/>
            <a:ext cx="4182756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2450" spc="245">
                <a:solidFill>
                  <a:srgbClr val="FFFFFF"/>
                </a:solidFill>
                <a:latin typeface="Lato Bold Bold"/>
              </a:rPr>
              <a:t>Rowida Mohamed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9276715" y="1536454"/>
            <a:ext cx="4611381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2450" spc="245">
                <a:solidFill>
                  <a:srgbClr val="FFFFFF"/>
                </a:solidFill>
                <a:latin typeface="Lato Bold Bold"/>
              </a:rPr>
              <a:t>Back End Developer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9395585" y="2361511"/>
            <a:ext cx="4182756" cy="37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50" spc="245">
                <a:solidFill>
                  <a:srgbClr val="FFFFFF"/>
                </a:solidFill>
                <a:latin typeface="Lato Bold Italics"/>
              </a:rPr>
              <a:t>CS Department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4081467" y="2406451"/>
            <a:ext cx="4074279" cy="37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50" spc="245">
                <a:solidFill>
                  <a:srgbClr val="FFFFFF"/>
                </a:solidFill>
                <a:latin typeface="Lato Bold Italics"/>
              </a:rPr>
              <a:t>IT Department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4088121" y="705509"/>
            <a:ext cx="4074279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2450" spc="245">
                <a:solidFill>
                  <a:srgbClr val="FFFFFF"/>
                </a:solidFill>
                <a:latin typeface="Lato Bold Bold"/>
              </a:rPr>
              <a:t>Omnya Azmy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3859369" y="1572028"/>
            <a:ext cx="4491788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2450" spc="245">
                <a:solidFill>
                  <a:srgbClr val="FFFFFF"/>
                </a:solidFill>
                <a:latin typeface="Lato Bold Bold"/>
              </a:rPr>
              <a:t>Back End Developer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3972990" y="8818226"/>
            <a:ext cx="4182756" cy="37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50" spc="245">
                <a:solidFill>
                  <a:srgbClr val="FFFFFF"/>
                </a:solidFill>
                <a:latin typeface="Lato Bold Italics"/>
              </a:rPr>
              <a:t>IS Department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3743251" y="6983909"/>
            <a:ext cx="4611381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2450" spc="245">
                <a:solidFill>
                  <a:srgbClr val="FFFFFF"/>
                </a:solidFill>
                <a:latin typeface="Lato Bold Bold"/>
              </a:rPr>
              <a:t>Ahmed El-Sharabasy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3691519" y="8007280"/>
            <a:ext cx="4611381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2450" spc="245">
                <a:solidFill>
                  <a:srgbClr val="FFFFFF"/>
                </a:solidFill>
                <a:latin typeface="Lato Bold Bold"/>
              </a:rPr>
              <a:t> Business Analyst</a:t>
            </a:r>
          </a:p>
        </p:txBody>
      </p:sp>
    </p:spTree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816" y="0"/>
            <a:ext cx="452408" cy="10287003"/>
          </a:xfrm>
          <a:custGeom>
            <a:avLst/>
            <a:gdLst/>
            <a:ahLst/>
            <a:cxnLst/>
            <a:rect l="l" t="t" r="r" b="b"/>
            <a:pathLst>
              <a:path w="452408" h="10287003">
                <a:moveTo>
                  <a:pt x="0" y="0"/>
                </a:moveTo>
                <a:lnTo>
                  <a:pt x="452408" y="0"/>
                </a:lnTo>
                <a:lnTo>
                  <a:pt x="452408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26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30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47743" y="6766354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7743" y="-5197045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390256" y="237848"/>
            <a:ext cx="2432664" cy="1614405"/>
            <a:chOff x="0" y="0"/>
            <a:chExt cx="3243552" cy="21525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43580" cy="2152523"/>
            </a:xfrm>
            <a:custGeom>
              <a:avLst/>
              <a:gdLst/>
              <a:ahLst/>
              <a:cxnLst/>
              <a:rect l="l" t="t" r="r" b="b"/>
              <a:pathLst>
                <a:path w="3243580" h="2152523">
                  <a:moveTo>
                    <a:pt x="0" y="0"/>
                  </a:moveTo>
                  <a:lnTo>
                    <a:pt x="3243580" y="0"/>
                  </a:lnTo>
                  <a:lnTo>
                    <a:pt x="3243580" y="2152523"/>
                  </a:lnTo>
                  <a:lnTo>
                    <a:pt x="0" y="2152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0" b="-4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3390256" y="8414947"/>
            <a:ext cx="2432664" cy="1614405"/>
            <a:chOff x="0" y="0"/>
            <a:chExt cx="3243552" cy="21525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43580" cy="2152523"/>
            </a:xfrm>
            <a:custGeom>
              <a:avLst/>
              <a:gdLst/>
              <a:ahLst/>
              <a:cxnLst/>
              <a:rect l="l" t="t" r="r" b="b"/>
              <a:pathLst>
                <a:path w="3243580" h="2152523">
                  <a:moveTo>
                    <a:pt x="0" y="0"/>
                  </a:moveTo>
                  <a:lnTo>
                    <a:pt x="3243580" y="0"/>
                  </a:lnTo>
                  <a:lnTo>
                    <a:pt x="3243580" y="2152523"/>
                  </a:lnTo>
                  <a:lnTo>
                    <a:pt x="0" y="2152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0" b="-40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45464" y="2841271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1"/>
                </a:lnTo>
                <a:lnTo>
                  <a:pt x="0" y="8290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328786" y="2774596"/>
            <a:ext cx="11199803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0"/>
              </a:lnSpc>
            </a:pPr>
            <a:r>
              <a:rPr lang="en-US" sz="3400" spc="340">
                <a:solidFill>
                  <a:srgbClr val="000000"/>
                </a:solidFill>
                <a:latin typeface="Arimo"/>
              </a:rPr>
              <a:t>We are developing a Mobile App and Website for furniture multivendor e-commerce platform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28786" y="1189500"/>
            <a:ext cx="8926205" cy="109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spc="639">
                <a:solidFill>
                  <a:srgbClr val="2B4A9D"/>
                </a:solidFill>
                <a:latin typeface="Archivo Black Bold"/>
              </a:rPr>
              <a:t>The Project Idea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8356" y="2942372"/>
            <a:ext cx="300868" cy="102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7"/>
              </a:lnSpc>
            </a:pPr>
            <a:r>
              <a:rPr lang="en-US" sz="3027" spc="302">
                <a:solidFill>
                  <a:srgbClr val="FFFFFF"/>
                </a:solidFill>
                <a:latin typeface="Arimo Bold"/>
              </a:rPr>
              <a:t>1</a:t>
            </a:r>
          </a:p>
          <a:p>
            <a:pPr algn="l">
              <a:lnSpc>
                <a:spcPts val="4087"/>
              </a:lnSpc>
            </a:pPr>
            <a:endParaRPr lang="en-US" sz="3027" spc="302">
              <a:solidFill>
                <a:srgbClr val="FFFFFF"/>
              </a:solidFill>
              <a:latin typeface="Arimo Bold"/>
            </a:endParaRPr>
          </a:p>
        </p:txBody>
      </p:sp>
    </p:spTree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816" y="0"/>
            <a:ext cx="452408" cy="10287003"/>
          </a:xfrm>
          <a:custGeom>
            <a:avLst/>
            <a:gdLst/>
            <a:ahLst/>
            <a:cxnLst/>
            <a:rect l="l" t="t" r="r" b="b"/>
            <a:pathLst>
              <a:path w="452408" h="10287003">
                <a:moveTo>
                  <a:pt x="0" y="0"/>
                </a:moveTo>
                <a:lnTo>
                  <a:pt x="452408" y="0"/>
                </a:lnTo>
                <a:lnTo>
                  <a:pt x="452408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26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30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47743" y="6766354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7743" y="-5197045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390256" y="237848"/>
            <a:ext cx="2432664" cy="1614405"/>
            <a:chOff x="0" y="0"/>
            <a:chExt cx="3243552" cy="21525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43580" cy="2152523"/>
            </a:xfrm>
            <a:custGeom>
              <a:avLst/>
              <a:gdLst/>
              <a:ahLst/>
              <a:cxnLst/>
              <a:rect l="l" t="t" r="r" b="b"/>
              <a:pathLst>
                <a:path w="3243580" h="2152523">
                  <a:moveTo>
                    <a:pt x="0" y="0"/>
                  </a:moveTo>
                  <a:lnTo>
                    <a:pt x="3243580" y="0"/>
                  </a:lnTo>
                  <a:lnTo>
                    <a:pt x="3243580" y="2152523"/>
                  </a:lnTo>
                  <a:lnTo>
                    <a:pt x="0" y="2152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0" b="-4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3390256" y="8414947"/>
            <a:ext cx="2432664" cy="1614405"/>
            <a:chOff x="0" y="0"/>
            <a:chExt cx="3243552" cy="21525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43580" cy="2152523"/>
            </a:xfrm>
            <a:custGeom>
              <a:avLst/>
              <a:gdLst/>
              <a:ahLst/>
              <a:cxnLst/>
              <a:rect l="l" t="t" r="r" b="b"/>
              <a:pathLst>
                <a:path w="3243580" h="2152523">
                  <a:moveTo>
                    <a:pt x="0" y="0"/>
                  </a:moveTo>
                  <a:lnTo>
                    <a:pt x="3243580" y="0"/>
                  </a:lnTo>
                  <a:lnTo>
                    <a:pt x="3243580" y="2152523"/>
                  </a:lnTo>
                  <a:lnTo>
                    <a:pt x="0" y="2152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0" b="-40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0" y="2841271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1"/>
                </a:lnTo>
                <a:lnTo>
                  <a:pt x="0" y="8290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328786" y="2774596"/>
            <a:ext cx="10681587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0"/>
              </a:lnSpc>
            </a:pPr>
            <a:r>
              <a:rPr lang="en-US" sz="3400" spc="340">
                <a:solidFill>
                  <a:srgbClr val="000000"/>
                </a:solidFill>
                <a:latin typeface="Arimo"/>
              </a:rPr>
              <a:t>Furniture Marketplace: Empowering Buyers with Price, Style, and Quality Comparison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28786" y="1189500"/>
            <a:ext cx="8926205" cy="109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spc="639">
                <a:solidFill>
                  <a:srgbClr val="2B4A9D"/>
                </a:solidFill>
                <a:latin typeface="Archivo Black Bold"/>
              </a:rPr>
              <a:t>The Project Idea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9864" y="2978068"/>
            <a:ext cx="436609" cy="102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7"/>
              </a:lnSpc>
            </a:pPr>
            <a:r>
              <a:rPr lang="en-US" sz="3027" spc="302">
                <a:solidFill>
                  <a:srgbClr val="FFFFFF"/>
                </a:solidFill>
                <a:latin typeface="Arimo Bold"/>
              </a:rPr>
              <a:t>2</a:t>
            </a:r>
          </a:p>
          <a:p>
            <a:pPr algn="l">
              <a:lnSpc>
                <a:spcPts val="4087"/>
              </a:lnSpc>
            </a:pPr>
            <a:endParaRPr lang="en-US" sz="3027" spc="302">
              <a:solidFill>
                <a:srgbClr val="FFFFFF"/>
              </a:solidFill>
              <a:latin typeface="Arimo Bold"/>
            </a:endParaRPr>
          </a:p>
        </p:txBody>
      </p:sp>
    </p:spTree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816" y="0"/>
            <a:ext cx="452408" cy="10287003"/>
          </a:xfrm>
          <a:custGeom>
            <a:avLst/>
            <a:gdLst/>
            <a:ahLst/>
            <a:cxnLst/>
            <a:rect l="l" t="t" r="r" b="b"/>
            <a:pathLst>
              <a:path w="452408" h="10287003">
                <a:moveTo>
                  <a:pt x="0" y="0"/>
                </a:moveTo>
                <a:lnTo>
                  <a:pt x="452408" y="0"/>
                </a:lnTo>
                <a:lnTo>
                  <a:pt x="452408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26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30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47743" y="6766354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7743" y="-5197045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390256" y="237848"/>
            <a:ext cx="2432664" cy="1614405"/>
            <a:chOff x="0" y="0"/>
            <a:chExt cx="3243552" cy="21525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43580" cy="2152523"/>
            </a:xfrm>
            <a:custGeom>
              <a:avLst/>
              <a:gdLst/>
              <a:ahLst/>
              <a:cxnLst/>
              <a:rect l="l" t="t" r="r" b="b"/>
              <a:pathLst>
                <a:path w="3243580" h="2152523">
                  <a:moveTo>
                    <a:pt x="0" y="0"/>
                  </a:moveTo>
                  <a:lnTo>
                    <a:pt x="3243580" y="0"/>
                  </a:lnTo>
                  <a:lnTo>
                    <a:pt x="3243580" y="2152523"/>
                  </a:lnTo>
                  <a:lnTo>
                    <a:pt x="0" y="2152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0" b="-4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3390256" y="8414947"/>
            <a:ext cx="2432664" cy="1614405"/>
            <a:chOff x="0" y="0"/>
            <a:chExt cx="3243552" cy="21525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43580" cy="2152523"/>
            </a:xfrm>
            <a:custGeom>
              <a:avLst/>
              <a:gdLst/>
              <a:ahLst/>
              <a:cxnLst/>
              <a:rect l="l" t="t" r="r" b="b"/>
              <a:pathLst>
                <a:path w="3243580" h="2152523">
                  <a:moveTo>
                    <a:pt x="0" y="0"/>
                  </a:moveTo>
                  <a:lnTo>
                    <a:pt x="3243580" y="0"/>
                  </a:lnTo>
                  <a:lnTo>
                    <a:pt x="3243580" y="2152523"/>
                  </a:lnTo>
                  <a:lnTo>
                    <a:pt x="0" y="2152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0" b="-40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0" y="2841271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1"/>
                </a:lnTo>
                <a:lnTo>
                  <a:pt x="0" y="8290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328786" y="2774596"/>
            <a:ext cx="10681587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0"/>
              </a:lnSpc>
            </a:pPr>
            <a:r>
              <a:rPr lang="en-US" sz="3400" spc="340">
                <a:solidFill>
                  <a:srgbClr val="000000"/>
                </a:solidFill>
                <a:latin typeface="Arimo"/>
              </a:rPr>
              <a:t>Empowering Sellers: Expand Your Reach and Boost Sales with Our Multivendor Platform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28786" y="1189500"/>
            <a:ext cx="8926205" cy="109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spc="639">
                <a:solidFill>
                  <a:srgbClr val="2B4A9D"/>
                </a:solidFill>
                <a:latin typeface="Archivo Black Bold"/>
              </a:rPr>
              <a:t>The Project Idea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5278" y="2942372"/>
            <a:ext cx="8984007" cy="102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7"/>
              </a:lnSpc>
            </a:pPr>
            <a:r>
              <a:rPr lang="en-US" sz="3027" spc="302">
                <a:solidFill>
                  <a:srgbClr val="FFFFFF"/>
                </a:solidFill>
                <a:latin typeface="Arimo Bold"/>
              </a:rPr>
              <a:t>3</a:t>
            </a:r>
          </a:p>
          <a:p>
            <a:pPr algn="l">
              <a:lnSpc>
                <a:spcPts val="4087"/>
              </a:lnSpc>
            </a:pPr>
            <a:endParaRPr lang="en-US" sz="3027" spc="302">
              <a:solidFill>
                <a:srgbClr val="FFFFFF"/>
              </a:solidFill>
              <a:latin typeface="Arimo Bold"/>
            </a:endParaRPr>
          </a:p>
        </p:txBody>
      </p:sp>
    </p:spTree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816" y="0"/>
            <a:ext cx="452408" cy="10287003"/>
          </a:xfrm>
          <a:custGeom>
            <a:avLst/>
            <a:gdLst/>
            <a:ahLst/>
            <a:cxnLst/>
            <a:rect l="l" t="t" r="r" b="b"/>
            <a:pathLst>
              <a:path w="452408" h="10287003">
                <a:moveTo>
                  <a:pt x="0" y="0"/>
                </a:moveTo>
                <a:lnTo>
                  <a:pt x="452408" y="0"/>
                </a:lnTo>
                <a:lnTo>
                  <a:pt x="452408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26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30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47743" y="6766354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7743" y="-5197045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390256" y="237848"/>
            <a:ext cx="2432664" cy="1614405"/>
            <a:chOff x="0" y="0"/>
            <a:chExt cx="3243552" cy="21525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43580" cy="2152523"/>
            </a:xfrm>
            <a:custGeom>
              <a:avLst/>
              <a:gdLst/>
              <a:ahLst/>
              <a:cxnLst/>
              <a:rect l="l" t="t" r="r" b="b"/>
              <a:pathLst>
                <a:path w="3243580" h="2152523">
                  <a:moveTo>
                    <a:pt x="0" y="0"/>
                  </a:moveTo>
                  <a:lnTo>
                    <a:pt x="3243580" y="0"/>
                  </a:lnTo>
                  <a:lnTo>
                    <a:pt x="3243580" y="2152523"/>
                  </a:lnTo>
                  <a:lnTo>
                    <a:pt x="0" y="2152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0" b="-4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3390256" y="8414947"/>
            <a:ext cx="2432664" cy="1614405"/>
            <a:chOff x="0" y="0"/>
            <a:chExt cx="3243552" cy="21525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43580" cy="2152523"/>
            </a:xfrm>
            <a:custGeom>
              <a:avLst/>
              <a:gdLst/>
              <a:ahLst/>
              <a:cxnLst/>
              <a:rect l="l" t="t" r="r" b="b"/>
              <a:pathLst>
                <a:path w="3243580" h="2152523">
                  <a:moveTo>
                    <a:pt x="0" y="0"/>
                  </a:moveTo>
                  <a:lnTo>
                    <a:pt x="3243580" y="0"/>
                  </a:lnTo>
                  <a:lnTo>
                    <a:pt x="3243580" y="2152523"/>
                  </a:lnTo>
                  <a:lnTo>
                    <a:pt x="0" y="2152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0" b="-40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0" y="2841271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1"/>
                </a:lnTo>
                <a:lnTo>
                  <a:pt x="0" y="8290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328786" y="2774596"/>
            <a:ext cx="11061470" cy="296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90"/>
              </a:lnSpc>
            </a:pPr>
            <a:r>
              <a:rPr lang="en-US" sz="3400" spc="340">
                <a:solidFill>
                  <a:srgbClr val="000000"/>
                </a:solidFill>
                <a:latin typeface="Arimo"/>
              </a:rPr>
              <a:t>Enhanced Shopping Experience: Personalized Recommendations, Wish Lists, and Price Alerts for an Engaging Journey</a:t>
            </a:r>
          </a:p>
          <a:p>
            <a:pPr>
              <a:lnSpc>
                <a:spcPts val="4860"/>
              </a:lnSpc>
            </a:pPr>
            <a:endParaRPr lang="en-US" sz="3400" spc="340">
              <a:solidFill>
                <a:srgbClr val="000000"/>
              </a:solidFill>
              <a:latin typeface="Arimo"/>
            </a:endParaRPr>
          </a:p>
          <a:p>
            <a:pPr algn="l">
              <a:lnSpc>
                <a:spcPts val="4860"/>
              </a:lnSpc>
            </a:pPr>
            <a:endParaRPr lang="en-US" sz="3400" spc="340">
              <a:solidFill>
                <a:srgbClr val="000000"/>
              </a:solidFill>
              <a:latin typeface="Arim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95278" y="2975449"/>
            <a:ext cx="8984007" cy="51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7"/>
              </a:lnSpc>
            </a:pPr>
            <a:r>
              <a:rPr lang="en-US" sz="3027" spc="302">
                <a:solidFill>
                  <a:srgbClr val="FFFFFF"/>
                </a:solidFill>
                <a:latin typeface="Arimo Bold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28786" y="1189500"/>
            <a:ext cx="8926205" cy="109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spc="639">
                <a:solidFill>
                  <a:srgbClr val="2B4A9D"/>
                </a:solidFill>
                <a:latin typeface="Archivo Black Bold"/>
              </a:rPr>
              <a:t>The Project Idea</a:t>
            </a:r>
          </a:p>
        </p:txBody>
      </p:sp>
    </p:spTree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816" y="574230"/>
            <a:ext cx="452408" cy="10287003"/>
          </a:xfrm>
          <a:custGeom>
            <a:avLst/>
            <a:gdLst/>
            <a:ahLst/>
            <a:cxnLst/>
            <a:rect l="l" t="t" r="r" b="b"/>
            <a:pathLst>
              <a:path w="452408" h="10287003">
                <a:moveTo>
                  <a:pt x="0" y="0"/>
                </a:moveTo>
                <a:lnTo>
                  <a:pt x="452408" y="0"/>
                </a:lnTo>
                <a:lnTo>
                  <a:pt x="452408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7290" y="-304459"/>
            <a:ext cx="452408" cy="10287003"/>
          </a:xfrm>
          <a:custGeom>
            <a:avLst/>
            <a:gdLst/>
            <a:ahLst/>
            <a:cxnLst/>
            <a:rect l="l" t="t" r="r" b="b"/>
            <a:pathLst>
              <a:path w="452408" h="10287003">
                <a:moveTo>
                  <a:pt x="0" y="0"/>
                </a:moveTo>
                <a:lnTo>
                  <a:pt x="452408" y="0"/>
                </a:lnTo>
                <a:lnTo>
                  <a:pt x="452408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26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30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7743" y="6766354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47743" y="-5197045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19699" y="574230"/>
            <a:ext cx="9034494" cy="1628318"/>
          </a:xfrm>
          <a:custGeom>
            <a:avLst/>
            <a:gdLst/>
            <a:ahLst/>
            <a:cxnLst/>
            <a:rect l="l" t="t" r="r" b="b"/>
            <a:pathLst>
              <a:path w="9034494" h="1628318">
                <a:moveTo>
                  <a:pt x="0" y="0"/>
                </a:moveTo>
                <a:lnTo>
                  <a:pt x="9034494" y="0"/>
                </a:lnTo>
                <a:lnTo>
                  <a:pt x="9034494" y="1628318"/>
                </a:lnTo>
                <a:lnTo>
                  <a:pt x="0" y="16283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4424512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1"/>
                </a:lnTo>
                <a:lnTo>
                  <a:pt x="0" y="8290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2529599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240030" y="2690433"/>
            <a:ext cx="579668" cy="506946"/>
            <a:chOff x="0" y="0"/>
            <a:chExt cx="772891" cy="6759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72922" cy="675894"/>
            </a:xfrm>
            <a:custGeom>
              <a:avLst/>
              <a:gdLst/>
              <a:ahLst/>
              <a:cxnLst/>
              <a:rect l="l" t="t" r="r" b="b"/>
              <a:pathLst>
                <a:path w="772922" h="675894">
                  <a:moveTo>
                    <a:pt x="0" y="0"/>
                  </a:moveTo>
                  <a:lnTo>
                    <a:pt x="772922" y="0"/>
                  </a:lnTo>
                  <a:lnTo>
                    <a:pt x="772922" y="675894"/>
                  </a:lnTo>
                  <a:lnTo>
                    <a:pt x="0" y="675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44" r="-44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240030" y="4585345"/>
            <a:ext cx="579668" cy="506946"/>
            <a:chOff x="0" y="0"/>
            <a:chExt cx="772891" cy="6759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72922" cy="675894"/>
            </a:xfrm>
            <a:custGeom>
              <a:avLst/>
              <a:gdLst/>
              <a:ahLst/>
              <a:cxnLst/>
              <a:rect l="l" t="t" r="r" b="b"/>
              <a:pathLst>
                <a:path w="772922" h="675894">
                  <a:moveTo>
                    <a:pt x="0" y="0"/>
                  </a:moveTo>
                  <a:lnTo>
                    <a:pt x="772922" y="0"/>
                  </a:lnTo>
                  <a:lnTo>
                    <a:pt x="772922" y="675894"/>
                  </a:lnTo>
                  <a:lnTo>
                    <a:pt x="0" y="675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44" r="-44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0" y="6482298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40030" y="6643132"/>
            <a:ext cx="579668" cy="506946"/>
            <a:chOff x="0" y="0"/>
            <a:chExt cx="772891" cy="6759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72922" cy="675894"/>
            </a:xfrm>
            <a:custGeom>
              <a:avLst/>
              <a:gdLst/>
              <a:ahLst/>
              <a:cxnLst/>
              <a:rect l="l" t="t" r="r" b="b"/>
              <a:pathLst>
                <a:path w="772922" h="675894">
                  <a:moveTo>
                    <a:pt x="0" y="0"/>
                  </a:moveTo>
                  <a:lnTo>
                    <a:pt x="772922" y="0"/>
                  </a:lnTo>
                  <a:lnTo>
                    <a:pt x="772922" y="675894"/>
                  </a:lnTo>
                  <a:lnTo>
                    <a:pt x="0" y="675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44" r="-44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3213444" y="104159"/>
            <a:ext cx="2786289" cy="1849082"/>
            <a:chOff x="0" y="0"/>
            <a:chExt cx="3715052" cy="24654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715004" cy="2465451"/>
            </a:xfrm>
            <a:custGeom>
              <a:avLst/>
              <a:gdLst/>
              <a:ahLst/>
              <a:cxnLst/>
              <a:rect l="l" t="t" r="r" b="b"/>
              <a:pathLst>
                <a:path w="3715004" h="2465451">
                  <a:moveTo>
                    <a:pt x="0" y="0"/>
                  </a:moveTo>
                  <a:lnTo>
                    <a:pt x="3715004" y="0"/>
                  </a:lnTo>
                  <a:lnTo>
                    <a:pt x="3715004" y="2465451"/>
                  </a:lnTo>
                  <a:lnTo>
                    <a:pt x="0" y="2465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47" r="-47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3137244" y="8357570"/>
            <a:ext cx="2786289" cy="1849082"/>
            <a:chOff x="0" y="0"/>
            <a:chExt cx="3715052" cy="24654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715004" cy="2465451"/>
            </a:xfrm>
            <a:custGeom>
              <a:avLst/>
              <a:gdLst/>
              <a:ahLst/>
              <a:cxnLst/>
              <a:rect l="l" t="t" r="r" b="b"/>
              <a:pathLst>
                <a:path w="3715004" h="2465451">
                  <a:moveTo>
                    <a:pt x="0" y="0"/>
                  </a:moveTo>
                  <a:lnTo>
                    <a:pt x="3715004" y="0"/>
                  </a:lnTo>
                  <a:lnTo>
                    <a:pt x="3715004" y="2465451"/>
                  </a:lnTo>
                  <a:lnTo>
                    <a:pt x="0" y="2465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47" r="-47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2428018" y="2582006"/>
            <a:ext cx="8926205" cy="105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The Importance Of The Time Factor</a:t>
            </a:r>
          </a:p>
          <a:p>
            <a:pPr algn="l">
              <a:lnSpc>
                <a:spcPts val="4200"/>
              </a:lnSpc>
            </a:pPr>
            <a:endParaRPr lang="en-US" sz="3000" spc="300">
              <a:solidFill>
                <a:srgbClr val="2B4A9D"/>
              </a:solidFill>
              <a:latin typeface="Archivo Black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428018" y="4451995"/>
            <a:ext cx="8926205" cy="52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Geographical Factor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29224" y="1062039"/>
            <a:ext cx="8663093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999" spc="250">
                <a:solidFill>
                  <a:srgbClr val="FFFFFF"/>
                </a:solidFill>
                <a:latin typeface="Poppins ExtraBold"/>
              </a:rPr>
              <a:t>Problems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28018" y="6594673"/>
            <a:ext cx="8926205" cy="105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"/>
              </a:rPr>
              <a:t>Not available all time​</a:t>
            </a:r>
          </a:p>
          <a:p>
            <a:pPr algn="l">
              <a:lnSpc>
                <a:spcPts val="4200"/>
              </a:lnSpc>
            </a:pPr>
            <a:endParaRPr lang="en-US" sz="3000" spc="300">
              <a:solidFill>
                <a:srgbClr val="2B4A9D"/>
              </a:solidFill>
              <a:latin typeface="Archivo Black"/>
            </a:endParaRPr>
          </a:p>
        </p:txBody>
      </p:sp>
    </p:spTree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816" y="574230"/>
            <a:ext cx="452408" cy="10287003"/>
          </a:xfrm>
          <a:custGeom>
            <a:avLst/>
            <a:gdLst/>
            <a:ahLst/>
            <a:cxnLst/>
            <a:rect l="l" t="t" r="r" b="b"/>
            <a:pathLst>
              <a:path w="452408" h="10287003">
                <a:moveTo>
                  <a:pt x="0" y="0"/>
                </a:moveTo>
                <a:lnTo>
                  <a:pt x="452408" y="0"/>
                </a:lnTo>
                <a:lnTo>
                  <a:pt x="452408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3417" y="-304683"/>
            <a:ext cx="465807" cy="10591683"/>
          </a:xfrm>
          <a:custGeom>
            <a:avLst/>
            <a:gdLst/>
            <a:ahLst/>
            <a:cxnLst/>
            <a:rect l="l" t="t" r="r" b="b"/>
            <a:pathLst>
              <a:path w="465807" h="10591683">
                <a:moveTo>
                  <a:pt x="0" y="0"/>
                </a:moveTo>
                <a:lnTo>
                  <a:pt x="465807" y="0"/>
                </a:lnTo>
                <a:lnTo>
                  <a:pt x="465807" y="10591683"/>
                </a:lnTo>
                <a:lnTo>
                  <a:pt x="0" y="1059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26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30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7743" y="6766354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47743" y="-5197045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19699" y="574230"/>
            <a:ext cx="9034494" cy="1628318"/>
          </a:xfrm>
          <a:custGeom>
            <a:avLst/>
            <a:gdLst/>
            <a:ahLst/>
            <a:cxnLst/>
            <a:rect l="l" t="t" r="r" b="b"/>
            <a:pathLst>
              <a:path w="9034494" h="1628318">
                <a:moveTo>
                  <a:pt x="0" y="0"/>
                </a:moveTo>
                <a:lnTo>
                  <a:pt x="9034494" y="0"/>
                </a:lnTo>
                <a:lnTo>
                  <a:pt x="9034494" y="1628318"/>
                </a:lnTo>
                <a:lnTo>
                  <a:pt x="0" y="16283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4518410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2529599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240030" y="2690433"/>
            <a:ext cx="579668" cy="506946"/>
            <a:chOff x="0" y="0"/>
            <a:chExt cx="772891" cy="6759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72922" cy="675894"/>
            </a:xfrm>
            <a:custGeom>
              <a:avLst/>
              <a:gdLst/>
              <a:ahLst/>
              <a:cxnLst/>
              <a:rect l="l" t="t" r="r" b="b"/>
              <a:pathLst>
                <a:path w="772922" h="675894">
                  <a:moveTo>
                    <a:pt x="0" y="0"/>
                  </a:moveTo>
                  <a:lnTo>
                    <a:pt x="772922" y="0"/>
                  </a:lnTo>
                  <a:lnTo>
                    <a:pt x="772922" y="675894"/>
                  </a:lnTo>
                  <a:lnTo>
                    <a:pt x="0" y="675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44" r="-44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240030" y="4679244"/>
            <a:ext cx="579668" cy="506946"/>
            <a:chOff x="0" y="0"/>
            <a:chExt cx="772891" cy="6759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72922" cy="675894"/>
            </a:xfrm>
            <a:custGeom>
              <a:avLst/>
              <a:gdLst/>
              <a:ahLst/>
              <a:cxnLst/>
              <a:rect l="l" t="t" r="r" b="b"/>
              <a:pathLst>
                <a:path w="772922" h="675894">
                  <a:moveTo>
                    <a:pt x="0" y="0"/>
                  </a:moveTo>
                  <a:lnTo>
                    <a:pt x="772922" y="0"/>
                  </a:lnTo>
                  <a:lnTo>
                    <a:pt x="772922" y="675894"/>
                  </a:lnTo>
                  <a:lnTo>
                    <a:pt x="0" y="675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44" r="-44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0" y="6482298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40030" y="6643132"/>
            <a:ext cx="579668" cy="506946"/>
            <a:chOff x="0" y="0"/>
            <a:chExt cx="772891" cy="6759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72922" cy="675894"/>
            </a:xfrm>
            <a:custGeom>
              <a:avLst/>
              <a:gdLst/>
              <a:ahLst/>
              <a:cxnLst/>
              <a:rect l="l" t="t" r="r" b="b"/>
              <a:pathLst>
                <a:path w="772922" h="675894">
                  <a:moveTo>
                    <a:pt x="0" y="0"/>
                  </a:moveTo>
                  <a:lnTo>
                    <a:pt x="772922" y="0"/>
                  </a:lnTo>
                  <a:lnTo>
                    <a:pt x="772922" y="675894"/>
                  </a:lnTo>
                  <a:lnTo>
                    <a:pt x="0" y="675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44" r="-44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3213444" y="104159"/>
            <a:ext cx="2786289" cy="1849082"/>
            <a:chOff x="0" y="0"/>
            <a:chExt cx="3715052" cy="24654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715004" cy="2465451"/>
            </a:xfrm>
            <a:custGeom>
              <a:avLst/>
              <a:gdLst/>
              <a:ahLst/>
              <a:cxnLst/>
              <a:rect l="l" t="t" r="r" b="b"/>
              <a:pathLst>
                <a:path w="3715004" h="2465451">
                  <a:moveTo>
                    <a:pt x="0" y="0"/>
                  </a:moveTo>
                  <a:lnTo>
                    <a:pt x="3715004" y="0"/>
                  </a:lnTo>
                  <a:lnTo>
                    <a:pt x="3715004" y="2465451"/>
                  </a:lnTo>
                  <a:lnTo>
                    <a:pt x="0" y="2465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47" r="-47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3137244" y="8357570"/>
            <a:ext cx="2786289" cy="1849082"/>
            <a:chOff x="0" y="0"/>
            <a:chExt cx="3715052" cy="24654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715004" cy="2465451"/>
            </a:xfrm>
            <a:custGeom>
              <a:avLst/>
              <a:gdLst/>
              <a:ahLst/>
              <a:cxnLst/>
              <a:rect l="l" t="t" r="r" b="b"/>
              <a:pathLst>
                <a:path w="3715004" h="2465451">
                  <a:moveTo>
                    <a:pt x="0" y="0"/>
                  </a:moveTo>
                  <a:lnTo>
                    <a:pt x="3715004" y="0"/>
                  </a:lnTo>
                  <a:lnTo>
                    <a:pt x="3715004" y="2465451"/>
                  </a:lnTo>
                  <a:lnTo>
                    <a:pt x="0" y="2465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47" r="-47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2428018" y="2582006"/>
            <a:ext cx="8926205" cy="105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Not having all the buyer's needs in the Product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28018" y="4545894"/>
            <a:ext cx="8926205" cy="105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 Bold"/>
              </a:rPr>
              <a:t>Lack of product information</a:t>
            </a:r>
          </a:p>
          <a:p>
            <a:pPr algn="l">
              <a:lnSpc>
                <a:spcPts val="4200"/>
              </a:lnSpc>
            </a:pPr>
            <a:endParaRPr lang="en-US" sz="3000" spc="300">
              <a:solidFill>
                <a:srgbClr val="2B4A9D"/>
              </a:solidFill>
              <a:latin typeface="Archivo Black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829224" y="1062039"/>
            <a:ext cx="8663093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999" spc="250">
                <a:solidFill>
                  <a:srgbClr val="FFFFFF"/>
                </a:solidFill>
                <a:latin typeface="Poppins ExtraBold"/>
              </a:rPr>
              <a:t>Problems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28018" y="6594673"/>
            <a:ext cx="8926205" cy="105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Archivo Black"/>
              </a:rPr>
              <a:t>Buyer's convenience to purchase</a:t>
            </a:r>
          </a:p>
          <a:p>
            <a:pPr algn="l">
              <a:lnSpc>
                <a:spcPts val="4200"/>
              </a:lnSpc>
            </a:pPr>
            <a:endParaRPr lang="en-US" sz="3000" spc="300">
              <a:solidFill>
                <a:srgbClr val="2B4A9D"/>
              </a:solidFill>
              <a:latin typeface="Archivo Black"/>
            </a:endParaRPr>
          </a:p>
        </p:txBody>
      </p:sp>
    </p:spTree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511</Words>
  <Application>Microsoft Office PowerPoint</Application>
  <PresentationFormat>Custom</PresentationFormat>
  <Paragraphs>106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Arimo</vt:lpstr>
      <vt:lpstr>Poppins ExtraBold</vt:lpstr>
      <vt:lpstr>Lato Bold Italics</vt:lpstr>
      <vt:lpstr>Canva Sans</vt:lpstr>
      <vt:lpstr>Lovelo Bold</vt:lpstr>
      <vt:lpstr>Archivo Black</vt:lpstr>
      <vt:lpstr>Calibri</vt:lpstr>
      <vt:lpstr>Arimo Bold</vt:lpstr>
      <vt:lpstr>Poppins ExtraBold Bold</vt:lpstr>
      <vt:lpstr>League Spartan Bold</vt:lpstr>
      <vt:lpstr>Archivo Black Bold</vt:lpstr>
      <vt:lpstr>Arial</vt:lpstr>
      <vt:lpstr>Lato Bold Bold</vt:lpstr>
      <vt:lpstr>Marykate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</dc:title>
  <dc:creator>Mazen Elalfey</dc:creator>
  <cp:lastModifiedBy>mazen_elalfey</cp:lastModifiedBy>
  <cp:revision>2</cp:revision>
  <dcterms:created xsi:type="dcterms:W3CDTF">2006-08-16T00:00:00Z</dcterms:created>
  <dcterms:modified xsi:type="dcterms:W3CDTF">2023-06-25T20:18:48Z</dcterms:modified>
  <dc:identifier>DAFmSv_YzUQ</dc:identifier>
</cp:coreProperties>
</file>